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98" r:id="rId3"/>
    <p:sldId id="259" r:id="rId4"/>
    <p:sldId id="260" r:id="rId5"/>
    <p:sldId id="256" r:id="rId6"/>
    <p:sldId id="257" r:id="rId7"/>
    <p:sldId id="262" r:id="rId8"/>
    <p:sldId id="261" r:id="rId9"/>
    <p:sldId id="266" r:id="rId10"/>
    <p:sldId id="267" r:id="rId11"/>
    <p:sldId id="268" r:id="rId12"/>
    <p:sldId id="269" r:id="rId13"/>
    <p:sldId id="270" r:id="rId14"/>
    <p:sldId id="271" r:id="rId15"/>
    <p:sldId id="272" r:id="rId16"/>
    <p:sldId id="273" r:id="rId17"/>
    <p:sldId id="274" r:id="rId18"/>
    <p:sldId id="276" r:id="rId19"/>
    <p:sldId id="275" r:id="rId20"/>
    <p:sldId id="264" r:id="rId21"/>
    <p:sldId id="263" r:id="rId22"/>
    <p:sldId id="277" r:id="rId23"/>
    <p:sldId id="281" r:id="rId24"/>
    <p:sldId id="282" r:id="rId25"/>
    <p:sldId id="284" r:id="rId26"/>
    <p:sldId id="285" r:id="rId27"/>
    <p:sldId id="278" r:id="rId28"/>
    <p:sldId id="287" r:id="rId29"/>
    <p:sldId id="288" r:id="rId30"/>
    <p:sldId id="289" r:id="rId31"/>
    <p:sldId id="290" r:id="rId32"/>
    <p:sldId id="286" r:id="rId33"/>
    <p:sldId id="292" r:id="rId34"/>
    <p:sldId id="295" r:id="rId35"/>
    <p:sldId id="294" r:id="rId36"/>
    <p:sldId id="29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MCMAHON"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3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5"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k%20Madsen\Documents\PriorityOne\ConnectNE\Vermont\BDCC\Windham%20CA30.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Windham</a:t>
            </a:r>
            <a:r>
              <a:rPr lang="en-US" baseline="0" dirty="0"/>
              <a:t> County Changing Demographics</a:t>
            </a:r>
          </a:p>
          <a:p>
            <a:pPr>
              <a:defRPr/>
            </a:pPr>
            <a:r>
              <a:rPr lang="en-US" sz="1400" baseline="0" dirty="0"/>
              <a:t>(% Change 1990-2000 and % Change 200-2010)</a:t>
            </a:r>
            <a:endParaRPr lang="en-US" sz="1400" dirty="0"/>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Sheet2!$B$21</c:f>
              <c:strCache>
                <c:ptCount val="1"/>
                <c:pt idx="0">
                  <c:v>1990</c:v>
                </c:pt>
              </c:strCache>
            </c:strRef>
          </c:tx>
          <c:spPr>
            <a:solidFill>
              <a:srgbClr val="006699"/>
            </a:solidFill>
            <a:scene3d>
              <a:camera prst="orthographicFront"/>
              <a:lightRig rig="threePt" dir="t"/>
            </a:scene3d>
            <a:sp3d>
              <a:bevelT w="127000"/>
              <a:bevelB w="0" h="0"/>
            </a:sp3d>
          </c:spPr>
          <c:invertIfNegative val="0"/>
          <c:cat>
            <c:strRef>
              <c:f>Sheet2!$A$22:$A$25</c:f>
              <c:strCache>
                <c:ptCount val="4"/>
                <c:pt idx="0">
                  <c:v>under 20</c:v>
                </c:pt>
                <c:pt idx="1">
                  <c:v>20 to 44</c:v>
                </c:pt>
                <c:pt idx="2">
                  <c:v>45 to 65</c:v>
                </c:pt>
                <c:pt idx="3">
                  <c:v>Over 65</c:v>
                </c:pt>
              </c:strCache>
            </c:strRef>
          </c:cat>
          <c:val>
            <c:numRef>
              <c:f>Sheet2!$B$22:$B$25</c:f>
              <c:numCache>
                <c:formatCode>#,##0</c:formatCode>
                <c:ptCount val="4"/>
                <c:pt idx="0">
                  <c:v>11620</c:v>
                </c:pt>
                <c:pt idx="1">
                  <c:v>16848</c:v>
                </c:pt>
                <c:pt idx="2">
                  <c:v>7726</c:v>
                </c:pt>
                <c:pt idx="3">
                  <c:v>5394</c:v>
                </c:pt>
              </c:numCache>
            </c:numRef>
          </c:val>
          <c:extLst>
            <c:ext xmlns:c16="http://schemas.microsoft.com/office/drawing/2014/chart" uri="{C3380CC4-5D6E-409C-BE32-E72D297353CC}">
              <c16:uniqueId val="{00000000-854E-41A9-87A2-BC26F3F381AC}"/>
            </c:ext>
          </c:extLst>
        </c:ser>
        <c:ser>
          <c:idx val="1"/>
          <c:order val="1"/>
          <c:tx>
            <c:strRef>
              <c:f>Sheet2!$D$21</c:f>
              <c:strCache>
                <c:ptCount val="1"/>
                <c:pt idx="0">
                  <c:v>2000</c:v>
                </c:pt>
              </c:strCache>
            </c:strRef>
          </c:tx>
          <c:spPr>
            <a:solidFill>
              <a:srgbClr val="006600"/>
            </a:solidFill>
            <a:scene3d>
              <a:camera prst="orthographicFront"/>
              <a:lightRig rig="threePt" dir="t"/>
            </a:scene3d>
            <a:sp3d>
              <a:bevelT w="152400"/>
            </a:sp3d>
          </c:spPr>
          <c:invertIfNegative val="0"/>
          <c:dLbls>
            <c:dLbl>
              <c:idx val="0"/>
              <c:layout>
                <c:manualLayout>
                  <c:x val="1.1111111111111129E-2"/>
                  <c:y val="8.4875562720134109E-17"/>
                </c:manualLayout>
              </c:layout>
              <c:tx>
                <c:rich>
                  <a:bodyPr/>
                  <a:lstStyle/>
                  <a:p>
                    <a:r>
                      <a:rPr lang="en-US" dirty="0"/>
                      <a:t>  </a:t>
                    </a:r>
                    <a:r>
                      <a:rPr lang="en-US" b="1" dirty="0">
                        <a:solidFill>
                          <a:srgbClr val="FF0000"/>
                        </a:solidFill>
                      </a:rPr>
                      <a:t>-0.84%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4E-41A9-87A2-BC26F3F381AC}"/>
                </c:ext>
              </c:extLst>
            </c:dLbl>
            <c:dLbl>
              <c:idx val="1"/>
              <c:tx>
                <c:rich>
                  <a:bodyPr/>
                  <a:lstStyle/>
                  <a:p>
                    <a:r>
                      <a:rPr lang="en-US" dirty="0"/>
                      <a:t>  </a:t>
                    </a:r>
                    <a:r>
                      <a:rPr lang="en-US" b="1" dirty="0">
                        <a:solidFill>
                          <a:srgbClr val="FF0000"/>
                        </a:solidFill>
                      </a:rPr>
                      <a:t>-14.0%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4E-41A9-87A2-BC26F3F381AC}"/>
                </c:ext>
              </c:extLst>
            </c:dLbl>
            <c:dLbl>
              <c:idx val="2"/>
              <c:tx>
                <c:rich>
                  <a:bodyPr/>
                  <a:lstStyle/>
                  <a:p>
                    <a:pPr>
                      <a:defRPr sz="1050"/>
                    </a:pPr>
                    <a:r>
                      <a:rPr lang="en-US" sz="1050" dirty="0"/>
                      <a:t>  </a:t>
                    </a:r>
                    <a:r>
                      <a:rPr lang="en-US" sz="1050" b="1" dirty="0">
                        <a:solidFill>
                          <a:schemeClr val="tx1"/>
                        </a:solidFill>
                      </a:rPr>
                      <a:t>+55.8%</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4E-41A9-87A2-BC26F3F381AC}"/>
                </c:ext>
              </c:extLst>
            </c:dLbl>
            <c:dLbl>
              <c:idx val="3"/>
              <c:tx>
                <c:rich>
                  <a:bodyPr/>
                  <a:lstStyle/>
                  <a:p>
                    <a:r>
                      <a:rPr lang="en-US" dirty="0"/>
                      <a:t>  </a:t>
                    </a:r>
                    <a:r>
                      <a:rPr lang="en-US" b="1" dirty="0">
                        <a:solidFill>
                          <a:schemeClr val="tx1"/>
                        </a:solidFill>
                      </a:rPr>
                      <a:t>+14.44%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4E-41A9-87A2-BC26F3F381AC}"/>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Sheet2!$A$22:$A$25</c:f>
              <c:strCache>
                <c:ptCount val="4"/>
                <c:pt idx="0">
                  <c:v>under 20</c:v>
                </c:pt>
                <c:pt idx="1">
                  <c:v>20 to 44</c:v>
                </c:pt>
                <c:pt idx="2">
                  <c:v>45 to 65</c:v>
                </c:pt>
                <c:pt idx="3">
                  <c:v>Over 65</c:v>
                </c:pt>
              </c:strCache>
            </c:strRef>
          </c:cat>
          <c:val>
            <c:numRef>
              <c:f>Sheet2!$D$22:$D$25</c:f>
              <c:numCache>
                <c:formatCode>#,##0</c:formatCode>
                <c:ptCount val="4"/>
                <c:pt idx="0">
                  <c:v>11522</c:v>
                </c:pt>
                <c:pt idx="1">
                  <c:v>14479</c:v>
                </c:pt>
                <c:pt idx="2">
                  <c:v>12042</c:v>
                </c:pt>
                <c:pt idx="3">
                  <c:v>6173</c:v>
                </c:pt>
              </c:numCache>
            </c:numRef>
          </c:val>
          <c:extLst>
            <c:ext xmlns:c16="http://schemas.microsoft.com/office/drawing/2014/chart" uri="{C3380CC4-5D6E-409C-BE32-E72D297353CC}">
              <c16:uniqueId val="{00000005-854E-41A9-87A2-BC26F3F381AC}"/>
            </c:ext>
          </c:extLst>
        </c:ser>
        <c:ser>
          <c:idx val="2"/>
          <c:order val="2"/>
          <c:tx>
            <c:strRef>
              <c:f>Sheet2!$F$21</c:f>
              <c:strCache>
                <c:ptCount val="1"/>
                <c:pt idx="0">
                  <c:v>2010</c:v>
                </c:pt>
              </c:strCache>
            </c:strRef>
          </c:tx>
          <c:spPr>
            <a:solidFill>
              <a:srgbClr val="FF0000"/>
            </a:solidFill>
            <a:scene3d>
              <a:camera prst="orthographicFront"/>
              <a:lightRig rig="threePt" dir="t"/>
            </a:scene3d>
            <a:sp3d>
              <a:bevelT w="152400"/>
            </a:sp3d>
          </c:spPr>
          <c:invertIfNegative val="0"/>
          <c:dLbls>
            <c:dLbl>
              <c:idx val="0"/>
              <c:layout>
                <c:manualLayout>
                  <c:x val="2.6552817107541031E-2"/>
                  <c:y val="-2.5993169322576014E-3"/>
                </c:manualLayout>
              </c:layout>
              <c:tx>
                <c:rich>
                  <a:bodyPr/>
                  <a:lstStyle/>
                  <a:p>
                    <a:r>
                      <a:rPr lang="en-US" dirty="0"/>
                      <a:t> </a:t>
                    </a:r>
                    <a:r>
                      <a:rPr lang="en-US" b="1" dirty="0">
                        <a:solidFill>
                          <a:srgbClr val="FF0000"/>
                        </a:solidFill>
                      </a:rPr>
                      <a:t>-14.3%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4E-41A9-87A2-BC26F3F381AC}"/>
                </c:ext>
              </c:extLst>
            </c:dLbl>
            <c:dLbl>
              <c:idx val="1"/>
              <c:tx>
                <c:rich>
                  <a:bodyPr/>
                  <a:lstStyle/>
                  <a:p>
                    <a:r>
                      <a:rPr lang="en-US" dirty="0"/>
                      <a:t> </a:t>
                    </a:r>
                    <a:r>
                      <a:rPr lang="en-US" b="1" dirty="0">
                        <a:solidFill>
                          <a:srgbClr val="FF0000"/>
                        </a:solidFill>
                      </a:rPr>
                      <a:t>-26.8%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4E-41A9-87A2-BC26F3F381AC}"/>
                </c:ext>
              </c:extLst>
            </c:dLbl>
            <c:dLbl>
              <c:idx val="2"/>
              <c:tx>
                <c:rich>
                  <a:bodyPr/>
                  <a:lstStyle/>
                  <a:p>
                    <a:r>
                      <a:rPr lang="en-US" dirty="0"/>
                      <a:t> </a:t>
                    </a:r>
                    <a:r>
                      <a:rPr lang="en-US" b="1" dirty="0">
                        <a:solidFill>
                          <a:schemeClr val="tx1"/>
                        </a:solidFill>
                      </a:rPr>
                      <a:t>+94.9%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4E-41A9-87A2-BC26F3F381AC}"/>
                </c:ext>
              </c:extLst>
            </c:dLbl>
            <c:dLbl>
              <c:idx val="3"/>
              <c:tx>
                <c:rich>
                  <a:bodyPr/>
                  <a:lstStyle/>
                  <a:p>
                    <a:r>
                      <a:rPr lang="en-US" dirty="0"/>
                      <a:t>  </a:t>
                    </a:r>
                    <a:r>
                      <a:rPr lang="en-US" b="1" dirty="0">
                        <a:solidFill>
                          <a:schemeClr val="tx1"/>
                        </a:solidFill>
                      </a:rPr>
                      <a:t>+32..87%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54E-41A9-87A2-BC26F3F381AC}"/>
                </c:ext>
              </c:extLst>
            </c:dLbl>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Sheet2!$A$22:$A$25</c:f>
              <c:strCache>
                <c:ptCount val="4"/>
                <c:pt idx="0">
                  <c:v>under 20</c:v>
                </c:pt>
                <c:pt idx="1">
                  <c:v>20 to 44</c:v>
                </c:pt>
                <c:pt idx="2">
                  <c:v>45 to 65</c:v>
                </c:pt>
                <c:pt idx="3">
                  <c:v>Over 65</c:v>
                </c:pt>
              </c:strCache>
            </c:strRef>
          </c:cat>
          <c:val>
            <c:numRef>
              <c:f>Sheet2!$F$22:$F$25</c:f>
              <c:numCache>
                <c:formatCode>#,##0</c:formatCode>
                <c:ptCount val="4"/>
                <c:pt idx="0">
                  <c:v>9958</c:v>
                </c:pt>
                <c:pt idx="1">
                  <c:v>12332</c:v>
                </c:pt>
                <c:pt idx="2">
                  <c:v>15056</c:v>
                </c:pt>
                <c:pt idx="3">
                  <c:v>7167</c:v>
                </c:pt>
              </c:numCache>
            </c:numRef>
          </c:val>
          <c:extLst>
            <c:ext xmlns:c16="http://schemas.microsoft.com/office/drawing/2014/chart" uri="{C3380CC4-5D6E-409C-BE32-E72D297353CC}">
              <c16:uniqueId val="{0000000A-854E-41A9-87A2-BC26F3F381AC}"/>
            </c:ext>
          </c:extLst>
        </c:ser>
        <c:dLbls>
          <c:showLegendKey val="0"/>
          <c:showVal val="0"/>
          <c:showCatName val="0"/>
          <c:showSerName val="0"/>
          <c:showPercent val="0"/>
          <c:showBubbleSize val="0"/>
        </c:dLbls>
        <c:gapWidth val="40"/>
        <c:shape val="box"/>
        <c:axId val="417964704"/>
        <c:axId val="417965096"/>
        <c:axId val="0"/>
      </c:bar3DChart>
      <c:catAx>
        <c:axId val="417964704"/>
        <c:scaling>
          <c:orientation val="minMax"/>
        </c:scaling>
        <c:delete val="0"/>
        <c:axPos val="l"/>
        <c:numFmt formatCode="General" sourceLinked="0"/>
        <c:majorTickMark val="out"/>
        <c:minorTickMark val="none"/>
        <c:tickLblPos val="nextTo"/>
        <c:txPr>
          <a:bodyPr rot="-5400000" vert="horz"/>
          <a:lstStyle/>
          <a:p>
            <a:pPr>
              <a:defRPr sz="1200">
                <a:solidFill>
                  <a:srgbClr val="006699"/>
                </a:solidFill>
              </a:defRPr>
            </a:pPr>
            <a:endParaRPr lang="en-US"/>
          </a:p>
        </c:txPr>
        <c:crossAx val="417965096"/>
        <c:crosses val="autoZero"/>
        <c:auto val="1"/>
        <c:lblAlgn val="ctr"/>
        <c:lblOffset val="100"/>
        <c:noMultiLvlLbl val="0"/>
      </c:catAx>
      <c:valAx>
        <c:axId val="417965096"/>
        <c:scaling>
          <c:orientation val="minMax"/>
        </c:scaling>
        <c:delete val="0"/>
        <c:axPos val="b"/>
        <c:numFmt formatCode="#,##0" sourceLinked="1"/>
        <c:majorTickMark val="out"/>
        <c:minorTickMark val="none"/>
        <c:tickLblPos val="nextTo"/>
        <c:txPr>
          <a:bodyPr/>
          <a:lstStyle/>
          <a:p>
            <a:pPr>
              <a:defRPr sz="1200">
                <a:solidFill>
                  <a:srgbClr val="006699"/>
                </a:solidFill>
              </a:defRPr>
            </a:pPr>
            <a:endParaRPr lang="en-US"/>
          </a:p>
        </c:txPr>
        <c:crossAx val="417964704"/>
        <c:crosses val="autoZero"/>
        <c:crossBetween val="between"/>
      </c:valAx>
    </c:plotArea>
    <c:legend>
      <c:legendPos val="r"/>
      <c:layout>
        <c:manualLayout>
          <c:xMode val="edge"/>
          <c:yMode val="edge"/>
          <c:x val="0.80194143182851363"/>
          <c:y val="0.46383309956055796"/>
          <c:w val="0.13352339273071981"/>
          <c:h val="0.18786747843232085"/>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Windham</a:t>
            </a:r>
            <a:r>
              <a:rPr lang="en-US" baseline="0" dirty="0"/>
              <a:t> County</a:t>
            </a:r>
            <a:endParaRPr lang="en-US" dirty="0"/>
          </a:p>
          <a:p>
            <a:pPr>
              <a:defRPr/>
            </a:pPr>
            <a:r>
              <a:rPr lang="en-US" dirty="0"/>
              <a:t>Average Earnings</a:t>
            </a:r>
            <a:r>
              <a:rPr lang="en-US" baseline="0" dirty="0"/>
              <a:t> Per Job &amp;</a:t>
            </a:r>
          </a:p>
          <a:p>
            <a:pPr>
              <a:defRPr/>
            </a:pPr>
            <a:r>
              <a:rPr lang="en-US" baseline="0" dirty="0"/>
              <a:t>Per Capita Incomes 1970 - 2011</a:t>
            </a:r>
            <a:endParaRPr lang="en-US" dirty="0"/>
          </a:p>
        </c:rich>
      </c:tx>
      <c:overlay val="0"/>
    </c:title>
    <c:autoTitleDeleted val="0"/>
    <c:plotArea>
      <c:layout/>
      <c:lineChart>
        <c:grouping val="standard"/>
        <c:varyColors val="0"/>
        <c:ser>
          <c:idx val="0"/>
          <c:order val="0"/>
          <c:tx>
            <c:strRef>
              <c:f>'Sheet0 (2)'!$D$45</c:f>
              <c:strCache>
                <c:ptCount val="1"/>
                <c:pt idx="0">
                  <c:v>Real Average Earning (all Jobs)</c:v>
                </c:pt>
              </c:strCache>
            </c:strRef>
          </c:tx>
          <c:spPr>
            <a:ln w="38100">
              <a:solidFill>
                <a:srgbClr val="002060"/>
              </a:solidFill>
            </a:ln>
          </c:spPr>
          <c:marker>
            <c:symbol val="none"/>
          </c:marker>
          <c:cat>
            <c:strRef>
              <c:f>'Sheet0 (2)'!$E$7:$AT$7</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'Sheet0 (2)'!$E$45:$AT$45</c:f>
              <c:numCache>
                <c:formatCode>_("$"* #,##0_);_("$"* \(#,##0\);_("$"* "-"??_);_(@_)</c:formatCode>
                <c:ptCount val="42"/>
                <c:pt idx="0">
                  <c:v>36681.740000000005</c:v>
                </c:pt>
                <c:pt idx="1">
                  <c:v>37941.743999999999</c:v>
                </c:pt>
                <c:pt idx="2">
                  <c:v>38472.434506024198</c:v>
                </c:pt>
                <c:pt idx="3">
                  <c:v>37850.396216216242</c:v>
                </c:pt>
                <c:pt idx="4">
                  <c:v>35207.419066937131</c:v>
                </c:pt>
                <c:pt idx="5">
                  <c:v>32809.539146567527</c:v>
                </c:pt>
                <c:pt idx="6">
                  <c:v>34317.952196836603</c:v>
                </c:pt>
                <c:pt idx="7">
                  <c:v>34291.644884488538</c:v>
                </c:pt>
                <c:pt idx="8">
                  <c:v>35012.703435582676</c:v>
                </c:pt>
                <c:pt idx="9">
                  <c:v>33471.295647382925</c:v>
                </c:pt>
                <c:pt idx="10">
                  <c:v>31083.565242718461</c:v>
                </c:pt>
                <c:pt idx="11">
                  <c:v>30168.011617161716</c:v>
                </c:pt>
                <c:pt idx="12">
                  <c:v>30148.219191709861</c:v>
                </c:pt>
                <c:pt idx="13">
                  <c:v>32266.157911646529</c:v>
                </c:pt>
                <c:pt idx="14">
                  <c:v>31833.237805582321</c:v>
                </c:pt>
                <c:pt idx="15">
                  <c:v>32854.311078067003</c:v>
                </c:pt>
                <c:pt idx="16">
                  <c:v>34626.337810219011</c:v>
                </c:pt>
                <c:pt idx="17">
                  <c:v>35798.806338028298</c:v>
                </c:pt>
                <c:pt idx="18">
                  <c:v>36158.956483516486</c:v>
                </c:pt>
                <c:pt idx="19">
                  <c:v>36211.364129032256</c:v>
                </c:pt>
                <c:pt idx="20">
                  <c:v>35481.231461361647</c:v>
                </c:pt>
                <c:pt idx="21">
                  <c:v>34972.211923641575</c:v>
                </c:pt>
                <c:pt idx="22">
                  <c:v>35992.450805417066</c:v>
                </c:pt>
                <c:pt idx="23">
                  <c:v>35423.159474048443</c:v>
                </c:pt>
                <c:pt idx="24">
                  <c:v>35161.162159244283</c:v>
                </c:pt>
                <c:pt idx="25">
                  <c:v>35849.035958005195</c:v>
                </c:pt>
                <c:pt idx="26">
                  <c:v>35624.151994901185</c:v>
                </c:pt>
                <c:pt idx="27">
                  <c:v>35659.288672897201</c:v>
                </c:pt>
                <c:pt idx="28">
                  <c:v>36597.288294478691</c:v>
                </c:pt>
                <c:pt idx="29">
                  <c:v>37195.170516206599</c:v>
                </c:pt>
                <c:pt idx="30">
                  <c:v>38386.466806039512</c:v>
                </c:pt>
                <c:pt idx="31">
                  <c:v>38334.023173348403</c:v>
                </c:pt>
                <c:pt idx="32">
                  <c:v>40487.629616453589</c:v>
                </c:pt>
                <c:pt idx="33">
                  <c:v>40187.4837826086</c:v>
                </c:pt>
                <c:pt idx="34">
                  <c:v>39882.661725780621</c:v>
                </c:pt>
                <c:pt idx="35">
                  <c:v>38544.440512032859</c:v>
                </c:pt>
                <c:pt idx="36">
                  <c:v>38370.717261904756</c:v>
                </c:pt>
                <c:pt idx="37">
                  <c:v>37419.579901804726</c:v>
                </c:pt>
                <c:pt idx="38">
                  <c:v>36508.932471911576</c:v>
                </c:pt>
                <c:pt idx="39">
                  <c:v>36211.381309517616</c:v>
                </c:pt>
                <c:pt idx="40">
                  <c:v>37061</c:v>
                </c:pt>
                <c:pt idx="41">
                  <c:v>36656.976744186053</c:v>
                </c:pt>
              </c:numCache>
            </c:numRef>
          </c:val>
          <c:smooth val="0"/>
          <c:extLst>
            <c:ext xmlns:c16="http://schemas.microsoft.com/office/drawing/2014/chart" uri="{C3380CC4-5D6E-409C-BE32-E72D297353CC}">
              <c16:uniqueId val="{00000000-ACC0-4AFC-BDE0-DB80625E8946}"/>
            </c:ext>
          </c:extLst>
        </c:ser>
        <c:ser>
          <c:idx val="1"/>
          <c:order val="1"/>
          <c:tx>
            <c:strRef>
              <c:f>'Sheet0 (2)'!$D$43</c:f>
              <c:strCache>
                <c:ptCount val="1"/>
                <c:pt idx="0">
                  <c:v>Real Per Capita Income 2010 = 100</c:v>
                </c:pt>
              </c:strCache>
            </c:strRef>
          </c:tx>
          <c:spPr>
            <a:ln w="38100">
              <a:solidFill>
                <a:srgbClr val="FF0000"/>
              </a:solidFill>
              <a:prstDash val="dash"/>
            </a:ln>
          </c:spPr>
          <c:marker>
            <c:symbol val="none"/>
          </c:marker>
          <c:cat>
            <c:strRef>
              <c:f>'Sheet0 (2)'!$E$7:$AT$7</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'Sheet0 (2)'!$E$43:$AT$43</c:f>
              <c:numCache>
                <c:formatCode>_("$"* #,##0_);_("$"* \(#,##0\);_("$"* "-"??_);_(@_)</c:formatCode>
                <c:ptCount val="42"/>
                <c:pt idx="0">
                  <c:v>20754.66</c:v>
                </c:pt>
                <c:pt idx="1">
                  <c:v>21670.997530864221</c:v>
                </c:pt>
                <c:pt idx="2">
                  <c:v>22362.562313253075</c:v>
                </c:pt>
                <c:pt idx="3">
                  <c:v>22812.390090090099</c:v>
                </c:pt>
                <c:pt idx="4">
                  <c:v>22389.441622718114</c:v>
                </c:pt>
                <c:pt idx="5">
                  <c:v>21198.765120593725</c:v>
                </c:pt>
                <c:pt idx="6">
                  <c:v>22606.543831282961</c:v>
                </c:pt>
                <c:pt idx="7">
                  <c:v>23320.477491749261</c:v>
                </c:pt>
                <c:pt idx="8">
                  <c:v>24327.290552147217</c:v>
                </c:pt>
                <c:pt idx="9">
                  <c:v>24436.688925619888</c:v>
                </c:pt>
                <c:pt idx="10">
                  <c:v>23822.08873786412</c:v>
                </c:pt>
                <c:pt idx="11">
                  <c:v>24218.849020902086</c:v>
                </c:pt>
                <c:pt idx="12">
                  <c:v>24227.94230051816</c:v>
                </c:pt>
                <c:pt idx="13">
                  <c:v>25763.885622489957</c:v>
                </c:pt>
                <c:pt idx="14">
                  <c:v>26790.036958614051</c:v>
                </c:pt>
                <c:pt idx="15">
                  <c:v>27933.86527881035</c:v>
                </c:pt>
                <c:pt idx="16">
                  <c:v>29405.727007299301</c:v>
                </c:pt>
                <c:pt idx="17">
                  <c:v>30527.84</c:v>
                </c:pt>
                <c:pt idx="18">
                  <c:v>30680.829416737062</c:v>
                </c:pt>
                <c:pt idx="19">
                  <c:v>31644.497741935498</c:v>
                </c:pt>
                <c:pt idx="20">
                  <c:v>30285.926304514229</c:v>
                </c:pt>
                <c:pt idx="21">
                  <c:v>29493.594948604998</c:v>
                </c:pt>
                <c:pt idx="22">
                  <c:v>30827.802993585123</c:v>
                </c:pt>
                <c:pt idx="23">
                  <c:v>30683.270920415216</c:v>
                </c:pt>
                <c:pt idx="24">
                  <c:v>31051.645236167296</c:v>
                </c:pt>
                <c:pt idx="25">
                  <c:v>31456.43805774278</c:v>
                </c:pt>
                <c:pt idx="26">
                  <c:v>31417.297233906946</c:v>
                </c:pt>
                <c:pt idx="27">
                  <c:v>31800.852286604357</c:v>
                </c:pt>
                <c:pt idx="28">
                  <c:v>34083.624343558186</c:v>
                </c:pt>
                <c:pt idx="29">
                  <c:v>34750.220888355274</c:v>
                </c:pt>
                <c:pt idx="30">
                  <c:v>36542.741277584188</c:v>
                </c:pt>
                <c:pt idx="31">
                  <c:v>36341.845827216282</c:v>
                </c:pt>
                <c:pt idx="32">
                  <c:v>37416.179344079996</c:v>
                </c:pt>
                <c:pt idx="33">
                  <c:v>36764.952652174026</c:v>
                </c:pt>
                <c:pt idx="34">
                  <c:v>37675.551762837371</c:v>
                </c:pt>
                <c:pt idx="35">
                  <c:v>36693.253374295993</c:v>
                </c:pt>
                <c:pt idx="36">
                  <c:v>38338.268452380958</c:v>
                </c:pt>
                <c:pt idx="37">
                  <c:v>39086.481735490212</c:v>
                </c:pt>
                <c:pt idx="38">
                  <c:v>39311.313079706313</c:v>
                </c:pt>
                <c:pt idx="39">
                  <c:v>38343.794310538506</c:v>
                </c:pt>
                <c:pt idx="40">
                  <c:v>39475</c:v>
                </c:pt>
                <c:pt idx="41">
                  <c:v>39231.589147286832</c:v>
                </c:pt>
              </c:numCache>
            </c:numRef>
          </c:val>
          <c:smooth val="0"/>
          <c:extLst>
            <c:ext xmlns:c16="http://schemas.microsoft.com/office/drawing/2014/chart" uri="{C3380CC4-5D6E-409C-BE32-E72D297353CC}">
              <c16:uniqueId val="{00000001-ACC0-4AFC-BDE0-DB80625E8946}"/>
            </c:ext>
          </c:extLst>
        </c:ser>
        <c:dLbls>
          <c:showLegendKey val="0"/>
          <c:showVal val="0"/>
          <c:showCatName val="0"/>
          <c:showSerName val="0"/>
          <c:showPercent val="0"/>
          <c:showBubbleSize val="0"/>
        </c:dLbls>
        <c:smooth val="0"/>
        <c:axId val="596997840"/>
        <c:axId val="603529976"/>
      </c:lineChart>
      <c:catAx>
        <c:axId val="596997840"/>
        <c:scaling>
          <c:orientation val="minMax"/>
        </c:scaling>
        <c:delete val="0"/>
        <c:axPos val="b"/>
        <c:numFmt formatCode="General" sourceLinked="0"/>
        <c:majorTickMark val="out"/>
        <c:minorTickMark val="none"/>
        <c:tickLblPos val="nextTo"/>
        <c:spPr>
          <a:ln>
            <a:solidFill>
              <a:srgbClr val="006699"/>
            </a:solidFill>
            <a:headEnd type="oval" w="lg" len="lg"/>
          </a:ln>
        </c:spPr>
        <c:txPr>
          <a:bodyPr/>
          <a:lstStyle/>
          <a:p>
            <a:pPr>
              <a:defRPr sz="1100">
                <a:solidFill>
                  <a:srgbClr val="006699"/>
                </a:solidFill>
              </a:defRPr>
            </a:pPr>
            <a:endParaRPr lang="en-US"/>
          </a:p>
        </c:txPr>
        <c:crossAx val="603529976"/>
        <c:crosses val="autoZero"/>
        <c:auto val="1"/>
        <c:lblAlgn val="ctr"/>
        <c:lblOffset val="100"/>
        <c:tickLblSkip val="10"/>
        <c:noMultiLvlLbl val="0"/>
      </c:catAx>
      <c:valAx>
        <c:axId val="603529976"/>
        <c:scaling>
          <c:orientation val="minMax"/>
        </c:scaling>
        <c:delete val="0"/>
        <c:axPos val="l"/>
        <c:majorGridlines>
          <c:spPr>
            <a:ln>
              <a:solidFill>
                <a:srgbClr val="006699"/>
              </a:solidFill>
              <a:headEnd type="oval" w="lg" len="lg"/>
            </a:ln>
          </c:spPr>
        </c:majorGridlines>
        <c:title>
          <c:tx>
            <c:rich>
              <a:bodyPr rot="-5400000" vert="horz"/>
              <a:lstStyle/>
              <a:p>
                <a:pPr>
                  <a:defRPr sz="1200"/>
                </a:pPr>
                <a:r>
                  <a:rPr lang="en-US" sz="1200"/>
                  <a:t>Real Dollars 2010 = 100</a:t>
                </a:r>
              </a:p>
            </c:rich>
          </c:tx>
          <c:overlay val="0"/>
        </c:title>
        <c:numFmt formatCode="_(&quot;$&quot;* #,##0_);_(&quot;$&quot;* \(#,##0\);_(&quot;$&quot;* &quot;-&quot;??_);_(@_)" sourceLinked="1"/>
        <c:majorTickMark val="out"/>
        <c:minorTickMark val="none"/>
        <c:tickLblPos val="nextTo"/>
        <c:txPr>
          <a:bodyPr/>
          <a:lstStyle/>
          <a:p>
            <a:pPr>
              <a:defRPr sz="1100">
                <a:solidFill>
                  <a:srgbClr val="006699"/>
                </a:solidFill>
              </a:defRPr>
            </a:pPr>
            <a:endParaRPr lang="en-US"/>
          </a:p>
        </c:txPr>
        <c:crossAx val="596997840"/>
        <c:crosses val="autoZero"/>
        <c:crossBetween val="between"/>
      </c:valAx>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E00DF-AB77-4B31-AF58-6F06F1740A2A}" type="datetimeFigureOut">
              <a:rPr lang="en-US" smtClean="0"/>
              <a:t>5/24/2017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22014-7629-4960-8A69-70AE89518571}" type="slidenum">
              <a:rPr lang="en-US" smtClean="0"/>
              <a:t>‹#›</a:t>
            </a:fld>
            <a:endParaRPr lang="en-US"/>
          </a:p>
        </p:txBody>
      </p:sp>
    </p:spTree>
    <p:extLst>
      <p:ext uri="{BB962C8B-B14F-4D97-AF65-F5344CB8AC3E}">
        <p14:creationId xmlns:p14="http://schemas.microsoft.com/office/powerpoint/2010/main" val="424969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6953D-B960-B848-9814-FA75BE41B376}" type="slidenum">
              <a:rPr lang="en-US" smtClean="0"/>
              <a:pPr/>
              <a:t>4</a:t>
            </a:fld>
            <a:endParaRPr lang="en-US"/>
          </a:p>
        </p:txBody>
      </p:sp>
    </p:spTree>
    <p:extLst>
      <p:ext uri="{BB962C8B-B14F-4D97-AF65-F5344CB8AC3E}">
        <p14:creationId xmlns:p14="http://schemas.microsoft.com/office/powerpoint/2010/main" val="233843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91CA6-B67A-487A-8E6D-E2198F79813E}" type="slidenum">
              <a:rPr lang="en-US" smtClean="0"/>
              <a:t>17</a:t>
            </a:fld>
            <a:endParaRPr lang="en-US"/>
          </a:p>
        </p:txBody>
      </p:sp>
    </p:spTree>
    <p:extLst>
      <p:ext uri="{BB962C8B-B14F-4D97-AF65-F5344CB8AC3E}">
        <p14:creationId xmlns:p14="http://schemas.microsoft.com/office/powerpoint/2010/main" val="217490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91CA6-B67A-487A-8E6D-E2198F79813E}" type="slidenum">
              <a:rPr lang="en-US" smtClean="0"/>
              <a:t>18</a:t>
            </a:fld>
            <a:endParaRPr lang="en-US"/>
          </a:p>
        </p:txBody>
      </p:sp>
    </p:spTree>
    <p:extLst>
      <p:ext uri="{BB962C8B-B14F-4D97-AF65-F5344CB8AC3E}">
        <p14:creationId xmlns:p14="http://schemas.microsoft.com/office/powerpoint/2010/main" val="330706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91CA6-B67A-487A-8E6D-E2198F79813E}" type="slidenum">
              <a:rPr lang="en-US" smtClean="0"/>
              <a:t>19</a:t>
            </a:fld>
            <a:endParaRPr lang="en-US"/>
          </a:p>
        </p:txBody>
      </p:sp>
    </p:spTree>
    <p:extLst>
      <p:ext uri="{BB962C8B-B14F-4D97-AF65-F5344CB8AC3E}">
        <p14:creationId xmlns:p14="http://schemas.microsoft.com/office/powerpoint/2010/main" val="7013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 to work on; send to Matt by Tuesday</a:t>
            </a:r>
          </a:p>
        </p:txBody>
      </p:sp>
      <p:sp>
        <p:nvSpPr>
          <p:cNvPr id="4" name="Slide Number Placeholder 3"/>
          <p:cNvSpPr>
            <a:spLocks noGrp="1"/>
          </p:cNvSpPr>
          <p:nvPr>
            <p:ph type="sldNum" sz="quarter" idx="10"/>
          </p:nvPr>
        </p:nvSpPr>
        <p:spPr/>
        <p:txBody>
          <a:bodyPr/>
          <a:lstStyle/>
          <a:p>
            <a:fld id="{96F331AA-8B36-8E4E-AFB5-E7D58827945C}" type="slidenum">
              <a:rPr lang="en-US" smtClean="0"/>
              <a:t>28</a:t>
            </a:fld>
            <a:endParaRPr lang="en-US"/>
          </a:p>
        </p:txBody>
      </p:sp>
    </p:spTree>
    <p:extLst>
      <p:ext uri="{BB962C8B-B14F-4D97-AF65-F5344CB8AC3E}">
        <p14:creationId xmlns:p14="http://schemas.microsoft.com/office/powerpoint/2010/main" val="139540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2014-7629-4960-8A69-70AE89518571}" type="slidenum">
              <a:rPr lang="en-US" smtClean="0"/>
              <a:t>5</a:t>
            </a:fld>
            <a:endParaRPr lang="en-US"/>
          </a:p>
        </p:txBody>
      </p:sp>
    </p:spTree>
    <p:extLst>
      <p:ext uri="{BB962C8B-B14F-4D97-AF65-F5344CB8AC3E}">
        <p14:creationId xmlns:p14="http://schemas.microsoft.com/office/powerpoint/2010/main" val="142989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91CA6-B67A-487A-8E6D-E2198F79813E}" type="slidenum">
              <a:rPr lang="en-US" smtClean="0"/>
              <a:t>9</a:t>
            </a:fld>
            <a:endParaRPr lang="en-US"/>
          </a:p>
        </p:txBody>
      </p:sp>
    </p:spTree>
    <p:extLst>
      <p:ext uri="{BB962C8B-B14F-4D97-AF65-F5344CB8AC3E}">
        <p14:creationId xmlns:p14="http://schemas.microsoft.com/office/powerpoint/2010/main" val="129350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91CA6-B67A-487A-8E6D-E2198F79813E}" type="slidenum">
              <a:rPr lang="en-US" smtClean="0"/>
              <a:t>10</a:t>
            </a:fld>
            <a:endParaRPr lang="en-US"/>
          </a:p>
        </p:txBody>
      </p:sp>
    </p:spTree>
    <p:extLst>
      <p:ext uri="{BB962C8B-B14F-4D97-AF65-F5344CB8AC3E}">
        <p14:creationId xmlns:p14="http://schemas.microsoft.com/office/powerpoint/2010/main" val="317806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183FF-B576-4D29-A248-A2338254ADE6}" type="slidenum">
              <a:rPr lang="en-US" smtClean="0"/>
              <a:pPr/>
              <a:t>11</a:t>
            </a:fld>
            <a:endParaRPr lang="en-US"/>
          </a:p>
        </p:txBody>
      </p:sp>
    </p:spTree>
    <p:extLst>
      <p:ext uri="{BB962C8B-B14F-4D97-AF65-F5344CB8AC3E}">
        <p14:creationId xmlns:p14="http://schemas.microsoft.com/office/powerpoint/2010/main" val="49669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91CA6-B67A-487A-8E6D-E2198F79813E}" type="slidenum">
              <a:rPr lang="en-US" smtClean="0"/>
              <a:t>12</a:t>
            </a:fld>
            <a:endParaRPr lang="en-US"/>
          </a:p>
        </p:txBody>
      </p:sp>
    </p:spTree>
    <p:extLst>
      <p:ext uri="{BB962C8B-B14F-4D97-AF65-F5344CB8AC3E}">
        <p14:creationId xmlns:p14="http://schemas.microsoft.com/office/powerpoint/2010/main" val="274462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91CA6-B67A-487A-8E6D-E2198F79813E}" type="slidenum">
              <a:rPr lang="en-US" smtClean="0"/>
              <a:t>13</a:t>
            </a:fld>
            <a:endParaRPr lang="en-US"/>
          </a:p>
        </p:txBody>
      </p:sp>
    </p:spTree>
    <p:extLst>
      <p:ext uri="{BB962C8B-B14F-4D97-AF65-F5344CB8AC3E}">
        <p14:creationId xmlns:p14="http://schemas.microsoft.com/office/powerpoint/2010/main" val="45004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91CA6-B67A-487A-8E6D-E2198F79813E}" type="slidenum">
              <a:rPr lang="en-US" smtClean="0"/>
              <a:t>14</a:t>
            </a:fld>
            <a:endParaRPr lang="en-US"/>
          </a:p>
        </p:txBody>
      </p:sp>
    </p:spTree>
    <p:extLst>
      <p:ext uri="{BB962C8B-B14F-4D97-AF65-F5344CB8AC3E}">
        <p14:creationId xmlns:p14="http://schemas.microsoft.com/office/powerpoint/2010/main" val="194900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a:ln/>
        </p:spPr>
      </p:sp>
      <p:sp>
        <p:nvSpPr>
          <p:cNvPr id="153602"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153603" name="Slide Number Placeholder 3"/>
          <p:cNvSpPr>
            <a:spLocks noGrp="1"/>
          </p:cNvSpPr>
          <p:nvPr>
            <p:ph type="sldNum" sz="quarter" idx="5"/>
          </p:nvPr>
        </p:nvSpPr>
        <p:spPr>
          <a:noFill/>
        </p:spPr>
        <p:txBody>
          <a:bodyPr/>
          <a:lstStyle/>
          <a:p>
            <a:pPr defTabSz="912983"/>
            <a:fld id="{FA523B67-1B66-4242-8DAB-F4D26C6F1607}" type="slidenum">
              <a:rPr lang="en-US" smtClean="0">
                <a:latin typeface="Arial" pitchFamily="34" charset="0"/>
                <a:cs typeface="Arial" pitchFamily="34" charset="0"/>
              </a:rPr>
              <a:pPr defTabSz="912983"/>
              <a:t>15</a:t>
            </a:fld>
            <a:endParaRPr lang="en-US">
              <a:latin typeface="Arial" pitchFamily="34" charset="0"/>
              <a:cs typeface="Arial" pitchFamily="34" charset="0"/>
            </a:endParaRPr>
          </a:p>
        </p:txBody>
      </p:sp>
    </p:spTree>
    <p:extLst>
      <p:ext uri="{BB962C8B-B14F-4D97-AF65-F5344CB8AC3E}">
        <p14:creationId xmlns:p14="http://schemas.microsoft.com/office/powerpoint/2010/main" val="194367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BEF574-25EF-4D9F-A04C-5E436871C7C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129432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EF574-25EF-4D9F-A04C-5E436871C7C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26969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EF574-25EF-4D9F-A04C-5E436871C7C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138463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EF574-25EF-4D9F-A04C-5E436871C7C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2422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BEF574-25EF-4D9F-A04C-5E436871C7C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204069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BEF574-25EF-4D9F-A04C-5E436871C7CE}"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383399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BEF574-25EF-4D9F-A04C-5E436871C7CE}"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103896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BEF574-25EF-4D9F-A04C-5E436871C7CE}"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7040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F574-25EF-4D9F-A04C-5E436871C7CE}"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247504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BEF574-25EF-4D9F-A04C-5E436871C7CE}"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348720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BEF574-25EF-4D9F-A04C-5E436871C7CE}"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CC17D-F6DC-4489-978C-02DCC90E2DCD}" type="slidenum">
              <a:rPr lang="en-US" smtClean="0"/>
              <a:t>‹#›</a:t>
            </a:fld>
            <a:endParaRPr lang="en-US"/>
          </a:p>
        </p:txBody>
      </p:sp>
    </p:spTree>
    <p:extLst>
      <p:ext uri="{BB962C8B-B14F-4D97-AF65-F5344CB8AC3E}">
        <p14:creationId xmlns:p14="http://schemas.microsoft.com/office/powerpoint/2010/main" val="142065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F574-25EF-4D9F-A04C-5E436871C7CE}" type="datetimeFigureOut">
              <a:rPr lang="en-US" smtClean="0"/>
              <a:t>5/24/2017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CC17D-F6DC-4489-978C-02DCC90E2DCD}" type="slidenum">
              <a:rPr lang="en-US" smtClean="0"/>
              <a:t>‹#›</a:t>
            </a:fld>
            <a:endParaRPr lang="en-US"/>
          </a:p>
        </p:txBody>
      </p:sp>
    </p:spTree>
    <p:extLst>
      <p:ext uri="{BB962C8B-B14F-4D97-AF65-F5344CB8AC3E}">
        <p14:creationId xmlns:p14="http://schemas.microsoft.com/office/powerpoint/2010/main" val="286814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tel:(802)%20257-7731"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veds.com/" TargetMode="External"/><Relationship Id="rId5" Type="http://schemas.openxmlformats.org/officeDocument/2006/relationships/hyperlink" Target="http://brattleborodevelopment.com/" TargetMode="External"/><Relationship Id="rId4" Type="http://schemas.openxmlformats.org/officeDocument/2006/relationships/hyperlink" Target="tel:(802)%20257-029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eveds.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brattleborodevelopmen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365126"/>
            <a:ext cx="7886700" cy="1870904"/>
          </a:xfrm>
        </p:spPr>
      </p:pic>
      <p:pic>
        <p:nvPicPr>
          <p:cNvPr id="1029" name="Picture 5" descr="https://ci4.googleusercontent.com/proxy/KRVDZUS1jlIK4U1m9r7e9ta8yJGGEjXW9ZuMi734jilJcbEYvxMrDkJJ1SBCMUqcMoBV04PlhV3t0rFMV-54Rnc80XZHLRVMOtvs0P7w-62gaoVIq4t82ic-1v5RritFte6f3QztgGNPIcrCcWeE7af8_UAjrTNJcUGMwzU=s0-d-e1-ft#https://docs.google.com/a/brattleborodevelopment.com/uc?id=0B7Js9JZVuyaSdE9uLTA0RFJZRjg&amp;export=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7371" y="3304974"/>
            <a:ext cx="2993012" cy="11523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s://ci5.googleusercontent.com/proxy/jxrYSyjKyA4H41Ge7WW_i142n0rAkuxFblm5OnA4DdPs6Spw37Dk2Af_br6bfsA5LcpPUwoNTiw4RqbTvA9tisFy8Easduo7xxav6gYzjpyj873gCQ1s_IM67pQUPPVvaljvOiRTBWPcrry2nMwjd1aeraMENloXMxnpFP8=s0-d-e1-ft#https://docs.google.com/a/brattleborodevelopment.com/uc?id=0B7Js9JZVuyaSWnpHTkpBbDQwQU0&amp;export=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022" y="4852156"/>
            <a:ext cx="3509978" cy="11231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82184" y="4852156"/>
            <a:ext cx="1462301" cy="1462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171" b="26845"/>
          <a:stretch/>
        </p:blipFill>
        <p:spPr bwMode="auto">
          <a:xfrm>
            <a:off x="844455" y="2997614"/>
            <a:ext cx="3929350" cy="145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0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3199"/>
            <a:ext cx="8610600" cy="381001"/>
          </a:xfrm>
        </p:spPr>
        <p:txBody>
          <a:bodyPr>
            <a:noAutofit/>
          </a:bodyPr>
          <a:lstStyle/>
          <a:p>
            <a:r>
              <a:rPr lang="en-US" sz="2800" dirty="0"/>
              <a:t>KEY=SeVEDS Regional Board and Private Sector Leadership</a:t>
            </a:r>
          </a:p>
        </p:txBody>
      </p:sp>
      <p:graphicFrame>
        <p:nvGraphicFramePr>
          <p:cNvPr id="6" name="Table 5"/>
          <p:cNvGraphicFramePr>
            <a:graphicFrameLocks noGrp="1"/>
          </p:cNvGraphicFramePr>
          <p:nvPr>
            <p:extLst/>
          </p:nvPr>
        </p:nvGraphicFramePr>
        <p:xfrm>
          <a:off x="685800" y="685800"/>
          <a:ext cx="7162800" cy="4978400"/>
        </p:xfrm>
        <a:graphic>
          <a:graphicData uri="http://schemas.openxmlformats.org/drawingml/2006/table">
            <a:tbl>
              <a:tblPr firstRow="1" firstCol="1" bandRow="1"/>
              <a:tblGrid>
                <a:gridCol w="5400828">
                  <a:extLst>
                    <a:ext uri="{9D8B030D-6E8A-4147-A177-3AD203B41FA5}">
                      <a16:colId xmlns:a16="http://schemas.microsoft.com/office/drawing/2014/main" val="20000"/>
                    </a:ext>
                  </a:extLst>
                </a:gridCol>
                <a:gridCol w="1761972">
                  <a:extLst>
                    <a:ext uri="{9D8B030D-6E8A-4147-A177-3AD203B41FA5}">
                      <a16:colId xmlns:a16="http://schemas.microsoft.com/office/drawing/2014/main" val="20001"/>
                    </a:ext>
                  </a:extLst>
                </a:gridCol>
              </a:tblGrid>
              <a:tr h="275450">
                <a:tc>
                  <a:txBody>
                    <a:bodyPr/>
                    <a:lstStyle/>
                    <a:p>
                      <a:pPr marL="0" marR="0">
                        <a:lnSpc>
                          <a:spcPct val="115000"/>
                        </a:lnSpc>
                        <a:spcBef>
                          <a:spcPts val="0"/>
                        </a:spcBef>
                        <a:spcAft>
                          <a:spcPts val="0"/>
                        </a:spcAft>
                      </a:pPr>
                      <a:r>
                        <a:rPr lang="en-US" sz="1400" dirty="0">
                          <a:solidFill>
                            <a:srgbClr val="000000"/>
                          </a:solidFill>
                          <a:effectLst/>
                          <a:latin typeface="Cambria"/>
                          <a:ea typeface="Times New Roman"/>
                          <a:cs typeface="Calibri"/>
                        </a:rPr>
                        <a:t>Retired</a:t>
                      </a:r>
                      <a:endParaRPr lang="en-US" sz="1400" dirty="0">
                        <a:effectLst/>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2016</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5450">
                <a:tc>
                  <a:txBody>
                    <a:bodyPr/>
                    <a:lstStyle/>
                    <a:p>
                      <a:pPr marL="0" marR="0">
                        <a:lnSpc>
                          <a:spcPct val="115000"/>
                        </a:lnSpc>
                        <a:spcBef>
                          <a:spcPts val="0"/>
                        </a:spcBef>
                        <a:spcAft>
                          <a:spcPts val="0"/>
                        </a:spcAft>
                      </a:pPr>
                      <a:r>
                        <a:rPr lang="en-US" sz="1400" dirty="0">
                          <a:solidFill>
                            <a:srgbClr val="000000"/>
                          </a:solidFill>
                          <a:effectLst/>
                          <a:latin typeface="Cambria"/>
                          <a:ea typeface="Times New Roman"/>
                          <a:cs typeface="Calibri"/>
                        </a:rPr>
                        <a:t>Bennington County Regional Commission</a:t>
                      </a:r>
                      <a:endParaRPr lang="en-US" sz="14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2016</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450">
                <a:tc>
                  <a:txBody>
                    <a:bodyPr/>
                    <a:lstStyle/>
                    <a:p>
                      <a:pPr marL="0" marR="0">
                        <a:lnSpc>
                          <a:spcPct val="115000"/>
                        </a:lnSpc>
                        <a:spcBef>
                          <a:spcPts val="0"/>
                        </a:spcBef>
                        <a:spcAft>
                          <a:spcPts val="0"/>
                        </a:spcAft>
                      </a:pPr>
                      <a:r>
                        <a:rPr lang="en-US" sz="1400">
                          <a:solidFill>
                            <a:srgbClr val="000000"/>
                          </a:solidFill>
                          <a:effectLst/>
                          <a:latin typeface="Cambria"/>
                          <a:ea typeface="Times New Roman"/>
                          <a:cs typeface="Calibri"/>
                        </a:rPr>
                        <a:t>Vermont Geeks</a:t>
                      </a:r>
                      <a:endParaRPr lang="en-US" sz="14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2016</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5450">
                <a:tc>
                  <a:txBody>
                    <a:bodyPr/>
                    <a:lstStyle/>
                    <a:p>
                      <a:pPr marL="0" marR="0">
                        <a:lnSpc>
                          <a:spcPct val="115000"/>
                        </a:lnSpc>
                        <a:spcBef>
                          <a:spcPts val="0"/>
                        </a:spcBef>
                        <a:spcAft>
                          <a:spcPts val="0"/>
                        </a:spcAft>
                      </a:pPr>
                      <a:r>
                        <a:rPr lang="en-US" sz="1400" dirty="0">
                          <a:solidFill>
                            <a:srgbClr val="000000"/>
                          </a:solidFill>
                          <a:effectLst/>
                          <a:latin typeface="Cambria"/>
                          <a:ea typeface="Times New Roman"/>
                          <a:cs typeface="Calibri"/>
                        </a:rPr>
                        <a:t>New Chapter, </a:t>
                      </a:r>
                      <a:r>
                        <a:rPr lang="en-US" sz="1400" dirty="0" err="1">
                          <a:solidFill>
                            <a:srgbClr val="000000"/>
                          </a:solidFill>
                          <a:effectLst/>
                          <a:latin typeface="Cambria"/>
                          <a:ea typeface="Times New Roman"/>
                          <a:cs typeface="Calibri"/>
                        </a:rPr>
                        <a:t>Inc</a:t>
                      </a:r>
                      <a:endParaRPr lang="en-US" sz="14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2016</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5450">
                <a:tc>
                  <a:txBody>
                    <a:bodyPr/>
                    <a:lstStyle/>
                    <a:p>
                      <a:pPr marL="0" marR="0">
                        <a:lnSpc>
                          <a:spcPct val="115000"/>
                        </a:lnSpc>
                        <a:spcBef>
                          <a:spcPts val="0"/>
                        </a:spcBef>
                        <a:spcAft>
                          <a:spcPts val="0"/>
                        </a:spcAft>
                      </a:pPr>
                      <a:r>
                        <a:rPr lang="en-US" sz="1400" dirty="0">
                          <a:solidFill>
                            <a:srgbClr val="000000"/>
                          </a:solidFill>
                          <a:effectLst/>
                          <a:latin typeface="Cambria"/>
                          <a:ea typeface="Times New Roman"/>
                          <a:cs typeface="Calibri"/>
                        </a:rPr>
                        <a:t>Town of Brattleboro</a:t>
                      </a:r>
                      <a:endParaRPr lang="en-US" sz="14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2016</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154">
                <a:tc>
                  <a:txBody>
                    <a:bodyPr/>
                    <a:lstStyle/>
                    <a:p>
                      <a:pPr marL="0" marR="0">
                        <a:lnSpc>
                          <a:spcPct val="115000"/>
                        </a:lnSpc>
                        <a:spcBef>
                          <a:spcPts val="0"/>
                        </a:spcBef>
                        <a:spcAft>
                          <a:spcPts val="0"/>
                        </a:spcAft>
                      </a:pPr>
                      <a:r>
                        <a:rPr lang="en-US" sz="1400" b="1" dirty="0">
                          <a:solidFill>
                            <a:schemeClr val="tx2"/>
                          </a:solidFill>
                          <a:effectLst/>
                          <a:latin typeface="Cambria"/>
                          <a:ea typeface="Times New Roman"/>
                          <a:cs typeface="Calibri"/>
                        </a:rPr>
                        <a:t>Stratton Mountain Resort</a:t>
                      </a:r>
                      <a:endParaRPr lang="en-US" sz="1400" b="1" dirty="0">
                        <a:solidFill>
                          <a:schemeClr val="tx2"/>
                        </a:solidFill>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tx2"/>
                          </a:solidFill>
                          <a:effectLst/>
                          <a:latin typeface="Cambria"/>
                          <a:ea typeface="Times New Roman"/>
                          <a:cs typeface="Calibri"/>
                        </a:rPr>
                        <a:t>2015</a:t>
                      </a:r>
                      <a:endParaRPr lang="en-US" sz="1400" b="1" dirty="0">
                        <a:solidFill>
                          <a:schemeClr val="tx2"/>
                        </a:solidFill>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5450">
                <a:tc>
                  <a:txBody>
                    <a:bodyPr/>
                    <a:lstStyle/>
                    <a:p>
                      <a:pPr marL="0" marR="0">
                        <a:lnSpc>
                          <a:spcPct val="115000"/>
                        </a:lnSpc>
                        <a:spcBef>
                          <a:spcPts val="0"/>
                        </a:spcBef>
                        <a:spcAft>
                          <a:spcPts val="0"/>
                        </a:spcAft>
                      </a:pPr>
                      <a:r>
                        <a:rPr lang="en-US" sz="1400" dirty="0">
                          <a:solidFill>
                            <a:srgbClr val="000000"/>
                          </a:solidFill>
                          <a:effectLst/>
                          <a:latin typeface="Cambria"/>
                          <a:ea typeface="Times New Roman"/>
                          <a:cs typeface="Calibri"/>
                        </a:rPr>
                        <a:t>Windham Regional Commission</a:t>
                      </a:r>
                      <a:endParaRPr lang="en-US" sz="14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2015</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5450">
                <a:tc>
                  <a:txBody>
                    <a:bodyPr/>
                    <a:lstStyle/>
                    <a:p>
                      <a:pPr marL="0" marR="0">
                        <a:lnSpc>
                          <a:spcPct val="115000"/>
                        </a:lnSpc>
                        <a:spcBef>
                          <a:spcPts val="0"/>
                        </a:spcBef>
                        <a:spcAft>
                          <a:spcPts val="0"/>
                        </a:spcAft>
                      </a:pPr>
                      <a:r>
                        <a:rPr lang="en-US" sz="1400" dirty="0">
                          <a:solidFill>
                            <a:srgbClr val="000000"/>
                          </a:solidFill>
                          <a:effectLst/>
                          <a:latin typeface="Cambria"/>
                          <a:ea typeface="Times New Roman"/>
                          <a:cs typeface="Calibri"/>
                        </a:rPr>
                        <a:t>Chroma Technology</a:t>
                      </a:r>
                      <a:endParaRPr lang="en-US" sz="14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2015</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5450">
                <a:tc>
                  <a:txBody>
                    <a:bodyPr/>
                    <a:lstStyle/>
                    <a:p>
                      <a:pPr marL="0" marR="0">
                        <a:lnSpc>
                          <a:spcPct val="115000"/>
                        </a:lnSpc>
                        <a:spcBef>
                          <a:spcPts val="0"/>
                        </a:spcBef>
                        <a:spcAft>
                          <a:spcPts val="0"/>
                        </a:spcAft>
                      </a:pPr>
                      <a:r>
                        <a:rPr lang="en-US" sz="1400">
                          <a:solidFill>
                            <a:srgbClr val="000000"/>
                          </a:solidFill>
                          <a:effectLst/>
                          <a:latin typeface="Cambria"/>
                          <a:ea typeface="Times New Roman"/>
                          <a:cs typeface="Calibri"/>
                        </a:rPr>
                        <a:t>Town of Putney</a:t>
                      </a:r>
                      <a:endParaRPr lang="en-US" sz="14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2015</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5450">
                <a:tc>
                  <a:txBody>
                    <a:bodyPr/>
                    <a:lstStyle/>
                    <a:p>
                      <a:pPr marL="0" marR="0">
                        <a:lnSpc>
                          <a:spcPct val="115000"/>
                        </a:lnSpc>
                        <a:spcBef>
                          <a:spcPts val="0"/>
                        </a:spcBef>
                        <a:spcAft>
                          <a:spcPts val="0"/>
                        </a:spcAft>
                      </a:pPr>
                      <a:r>
                        <a:rPr lang="en-US" sz="1400">
                          <a:solidFill>
                            <a:srgbClr val="000000"/>
                          </a:solidFill>
                          <a:effectLst/>
                          <a:latin typeface="Cambria"/>
                          <a:ea typeface="Times New Roman"/>
                          <a:cs typeface="Calibri"/>
                        </a:rPr>
                        <a:t>Richards Insurance</a:t>
                      </a:r>
                      <a:endParaRPr lang="en-US" sz="14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2015</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5450">
                <a:tc>
                  <a:txBody>
                    <a:bodyPr/>
                    <a:lstStyle/>
                    <a:p>
                      <a:pPr marL="0" marR="0">
                        <a:lnSpc>
                          <a:spcPct val="115000"/>
                        </a:lnSpc>
                        <a:spcBef>
                          <a:spcPts val="0"/>
                        </a:spcBef>
                        <a:spcAft>
                          <a:spcPts val="0"/>
                        </a:spcAft>
                      </a:pPr>
                      <a:r>
                        <a:rPr lang="en-US" sz="1400" b="1" dirty="0">
                          <a:solidFill>
                            <a:schemeClr val="tx2"/>
                          </a:solidFill>
                          <a:effectLst/>
                          <a:latin typeface="Cambria"/>
                          <a:ea typeface="Times New Roman"/>
                          <a:cs typeface="Calibri"/>
                        </a:rPr>
                        <a:t>Bartleby's Books</a:t>
                      </a:r>
                      <a:endParaRPr lang="en-US" sz="1400" b="1" dirty="0">
                        <a:solidFill>
                          <a:schemeClr val="tx2"/>
                        </a:solidFill>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tx2"/>
                          </a:solidFill>
                          <a:effectLst/>
                          <a:latin typeface="Cambria"/>
                          <a:ea typeface="Times New Roman"/>
                          <a:cs typeface="Calibri"/>
                        </a:rPr>
                        <a:t>2015</a:t>
                      </a:r>
                      <a:endParaRPr lang="en-US" sz="1400" b="1" dirty="0">
                        <a:solidFill>
                          <a:schemeClr val="tx2"/>
                        </a:solidFill>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5450">
                <a:tc>
                  <a:txBody>
                    <a:bodyPr/>
                    <a:lstStyle/>
                    <a:p>
                      <a:pPr marL="0" marR="0">
                        <a:lnSpc>
                          <a:spcPct val="115000"/>
                        </a:lnSpc>
                        <a:spcBef>
                          <a:spcPts val="0"/>
                        </a:spcBef>
                        <a:spcAft>
                          <a:spcPts val="0"/>
                        </a:spcAft>
                      </a:pPr>
                      <a:r>
                        <a:rPr lang="en-US" sz="1400">
                          <a:solidFill>
                            <a:srgbClr val="000000"/>
                          </a:solidFill>
                          <a:effectLst/>
                          <a:latin typeface="Cambria"/>
                          <a:ea typeface="Times New Roman"/>
                          <a:cs typeface="Calibri"/>
                        </a:rPr>
                        <a:t>Strolling of the Heifers</a:t>
                      </a:r>
                      <a:endParaRPr lang="en-US" sz="14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2014</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5450">
                <a:tc>
                  <a:txBody>
                    <a:bodyPr/>
                    <a:lstStyle/>
                    <a:p>
                      <a:pPr marL="0" marR="0">
                        <a:lnSpc>
                          <a:spcPct val="115000"/>
                        </a:lnSpc>
                        <a:spcBef>
                          <a:spcPts val="0"/>
                        </a:spcBef>
                        <a:spcAft>
                          <a:spcPts val="0"/>
                        </a:spcAft>
                      </a:pPr>
                      <a:r>
                        <a:rPr lang="en-US" sz="1400">
                          <a:solidFill>
                            <a:srgbClr val="000000"/>
                          </a:solidFill>
                          <a:effectLst/>
                          <a:latin typeface="Cambria"/>
                          <a:ea typeface="Times New Roman"/>
                          <a:cs typeface="Calibri"/>
                        </a:rPr>
                        <a:t>Brattleboro Development and Credit Corp</a:t>
                      </a:r>
                      <a:endParaRPr lang="en-US" sz="14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2014</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5450">
                <a:tc>
                  <a:txBody>
                    <a:bodyPr/>
                    <a:lstStyle/>
                    <a:p>
                      <a:pPr marL="0" marR="0">
                        <a:lnSpc>
                          <a:spcPct val="115000"/>
                        </a:lnSpc>
                        <a:spcBef>
                          <a:spcPts val="0"/>
                        </a:spcBef>
                        <a:spcAft>
                          <a:spcPts val="0"/>
                        </a:spcAft>
                      </a:pPr>
                      <a:r>
                        <a:rPr lang="en-US" sz="1400" b="1" dirty="0">
                          <a:solidFill>
                            <a:schemeClr val="tx2"/>
                          </a:solidFill>
                          <a:effectLst/>
                          <a:latin typeface="Cambria"/>
                          <a:ea typeface="Times New Roman"/>
                          <a:cs typeface="Calibri"/>
                        </a:rPr>
                        <a:t>Stevens &amp; Associates</a:t>
                      </a:r>
                      <a:endParaRPr lang="en-US" sz="1400" b="1" dirty="0">
                        <a:solidFill>
                          <a:schemeClr val="tx2"/>
                        </a:solidFill>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tx2"/>
                          </a:solidFill>
                          <a:effectLst/>
                          <a:latin typeface="Cambria"/>
                          <a:ea typeface="Times New Roman"/>
                          <a:cs typeface="Calibri"/>
                        </a:rPr>
                        <a:t>2014</a:t>
                      </a:r>
                      <a:endParaRPr lang="en-US" sz="1400" b="1" dirty="0">
                        <a:solidFill>
                          <a:schemeClr val="tx2"/>
                        </a:solidFill>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5450">
                <a:tc>
                  <a:txBody>
                    <a:bodyPr/>
                    <a:lstStyle/>
                    <a:p>
                      <a:pPr marL="0" marR="0">
                        <a:lnSpc>
                          <a:spcPct val="115000"/>
                        </a:lnSpc>
                        <a:spcBef>
                          <a:spcPts val="0"/>
                        </a:spcBef>
                        <a:spcAft>
                          <a:spcPts val="0"/>
                        </a:spcAft>
                      </a:pPr>
                      <a:r>
                        <a:rPr lang="en-US" sz="1400" b="1" dirty="0">
                          <a:solidFill>
                            <a:schemeClr val="tx2"/>
                          </a:solidFill>
                          <a:effectLst/>
                          <a:latin typeface="Cambria"/>
                          <a:ea typeface="Times New Roman"/>
                          <a:cs typeface="Calibri"/>
                        </a:rPr>
                        <a:t>Marlboro College</a:t>
                      </a:r>
                      <a:endParaRPr lang="en-US" sz="1400" b="1" dirty="0">
                        <a:solidFill>
                          <a:schemeClr val="tx2"/>
                        </a:solidFill>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tx2"/>
                          </a:solidFill>
                          <a:effectLst/>
                          <a:latin typeface="Cambria"/>
                          <a:ea typeface="Times New Roman"/>
                          <a:cs typeface="Calibri"/>
                        </a:rPr>
                        <a:t>2014</a:t>
                      </a:r>
                      <a:endParaRPr lang="en-US" sz="1400" b="1" dirty="0">
                        <a:solidFill>
                          <a:schemeClr val="tx2"/>
                        </a:solidFill>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4146">
                <a:tc>
                  <a:txBody>
                    <a:bodyPr/>
                    <a:lstStyle/>
                    <a:p>
                      <a:pPr marL="0" marR="0">
                        <a:lnSpc>
                          <a:spcPct val="115000"/>
                        </a:lnSpc>
                        <a:spcBef>
                          <a:spcPts val="0"/>
                        </a:spcBef>
                        <a:spcAft>
                          <a:spcPts val="0"/>
                        </a:spcAft>
                      </a:pPr>
                      <a:r>
                        <a:rPr lang="en-US" sz="1400">
                          <a:solidFill>
                            <a:srgbClr val="000000"/>
                          </a:solidFill>
                          <a:effectLst/>
                          <a:latin typeface="Cambria"/>
                          <a:ea typeface="Times New Roman"/>
                          <a:cs typeface="Calibri"/>
                        </a:rPr>
                        <a:t>Brattleboro Retreat</a:t>
                      </a:r>
                      <a:endParaRPr lang="en-US" sz="14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2014</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5450">
                <a:tc>
                  <a:txBody>
                    <a:bodyPr/>
                    <a:lstStyle/>
                    <a:p>
                      <a:pPr marL="0" marR="0">
                        <a:lnSpc>
                          <a:spcPct val="115000"/>
                        </a:lnSpc>
                        <a:spcBef>
                          <a:spcPts val="0"/>
                        </a:spcBef>
                        <a:spcAft>
                          <a:spcPts val="0"/>
                        </a:spcAft>
                      </a:pPr>
                      <a:r>
                        <a:rPr lang="en-US" sz="1400" b="1" dirty="0">
                          <a:solidFill>
                            <a:schemeClr val="tx2"/>
                          </a:solidFill>
                          <a:effectLst/>
                          <a:latin typeface="Cambria"/>
                          <a:ea typeface="Times New Roman"/>
                          <a:cs typeface="Calibri"/>
                        </a:rPr>
                        <a:t>Mount Snow Valley Chamber of Commerce</a:t>
                      </a:r>
                      <a:endParaRPr lang="en-US" sz="1400" b="1" dirty="0">
                        <a:solidFill>
                          <a:schemeClr val="tx2"/>
                        </a:solidFill>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tx2"/>
                          </a:solidFill>
                          <a:effectLst/>
                          <a:latin typeface="Cambria"/>
                          <a:ea typeface="Times New Roman"/>
                          <a:cs typeface="Calibri"/>
                        </a:rPr>
                        <a:t>2014</a:t>
                      </a:r>
                      <a:endParaRPr lang="en-US" sz="1400" b="1" dirty="0">
                        <a:solidFill>
                          <a:schemeClr val="tx2"/>
                        </a:solidFill>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3350">
                <a:tc>
                  <a:txBody>
                    <a:bodyPr/>
                    <a:lstStyle/>
                    <a:p>
                      <a:pPr marL="0" marR="0">
                        <a:lnSpc>
                          <a:spcPct val="115000"/>
                        </a:lnSpc>
                        <a:spcBef>
                          <a:spcPts val="0"/>
                        </a:spcBef>
                        <a:spcAft>
                          <a:spcPts val="0"/>
                        </a:spcAft>
                      </a:pPr>
                      <a:r>
                        <a:rPr lang="en-US" sz="1400" dirty="0">
                          <a:solidFill>
                            <a:srgbClr val="000000"/>
                          </a:solidFill>
                          <a:effectLst/>
                          <a:latin typeface="Cambria"/>
                          <a:ea typeface="Times New Roman"/>
                          <a:cs typeface="Calibri"/>
                        </a:rPr>
                        <a:t>Town of Rockingham Village of Bellows Falls</a:t>
                      </a:r>
                      <a:endParaRPr lang="en-US" sz="14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mbria"/>
                          <a:ea typeface="Times New Roman"/>
                          <a:cs typeface="Calibri"/>
                        </a:rPr>
                        <a:t>2014</a:t>
                      </a:r>
                      <a:endParaRPr lang="en-US" sz="14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6692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65126"/>
            <a:ext cx="8083550" cy="1325563"/>
          </a:xfrm>
        </p:spPr>
        <p:txBody>
          <a:bodyPr/>
          <a:lstStyle/>
          <a:p>
            <a:pPr algn="ctr"/>
            <a:r>
              <a:rPr lang="en-US" dirty="0"/>
              <a:t>SeVEDS Original Mission and Vision</a:t>
            </a:r>
          </a:p>
        </p:txBody>
      </p:sp>
      <p:sp>
        <p:nvSpPr>
          <p:cNvPr id="3" name="Content Placeholder 2"/>
          <p:cNvSpPr>
            <a:spLocks noGrp="1"/>
          </p:cNvSpPr>
          <p:nvPr>
            <p:ph idx="1"/>
          </p:nvPr>
        </p:nvSpPr>
        <p:spPr>
          <a:xfrm>
            <a:off x="533400" y="1551710"/>
            <a:ext cx="8229600" cy="1724889"/>
          </a:xfrm>
        </p:spPr>
        <p:txBody>
          <a:bodyPr>
            <a:normAutofit fontScale="25000" lnSpcReduction="20000"/>
          </a:bodyPr>
          <a:lstStyle/>
          <a:p>
            <a:pPr algn="ctr">
              <a:buNone/>
            </a:pPr>
            <a:r>
              <a:rPr lang="en-US" sz="8600" dirty="0"/>
              <a:t>Mission:	</a:t>
            </a:r>
          </a:p>
          <a:p>
            <a:pPr>
              <a:buNone/>
            </a:pPr>
            <a:r>
              <a:rPr lang="en-US" sz="8600" dirty="0"/>
              <a:t>	SeVEDS exists to reverse the economic decline of our region.</a:t>
            </a:r>
          </a:p>
          <a:p>
            <a:pPr>
              <a:buNone/>
            </a:pPr>
            <a:endParaRPr lang="en-US" dirty="0"/>
          </a:p>
          <a:p>
            <a:pPr>
              <a:buNone/>
            </a:pPr>
            <a:r>
              <a:rPr lang="en-US" dirty="0"/>
              <a:t> </a:t>
            </a:r>
          </a:p>
          <a:p>
            <a:pPr>
              <a:buNone/>
            </a:pPr>
            <a:r>
              <a:rPr lang="en-US" dirty="0"/>
              <a:t> </a:t>
            </a:r>
          </a:p>
        </p:txBody>
      </p:sp>
      <p:sp>
        <p:nvSpPr>
          <p:cNvPr id="4" name="TextBox 3"/>
          <p:cNvSpPr txBox="1"/>
          <p:nvPr/>
        </p:nvSpPr>
        <p:spPr>
          <a:xfrm>
            <a:off x="533400" y="2605544"/>
            <a:ext cx="7543800" cy="2677656"/>
          </a:xfrm>
          <a:prstGeom prst="rect">
            <a:avLst/>
          </a:prstGeom>
          <a:noFill/>
        </p:spPr>
        <p:txBody>
          <a:bodyPr wrap="square" rtlCol="0">
            <a:spAutoFit/>
          </a:bodyPr>
          <a:lstStyle/>
          <a:p>
            <a:pPr algn="ctr">
              <a:buNone/>
            </a:pPr>
            <a:r>
              <a:rPr lang="en-US" sz="2800" dirty="0"/>
              <a:t>Vision:</a:t>
            </a:r>
          </a:p>
          <a:p>
            <a:pPr>
              <a:buNone/>
            </a:pPr>
            <a:r>
              <a:rPr lang="en-US" sz="2800" dirty="0"/>
              <a:t>   Southeastern Vermont will have an economy</a:t>
            </a:r>
          </a:p>
          <a:p>
            <a:pPr>
              <a:buNone/>
            </a:pPr>
            <a:r>
              <a:rPr lang="en-US" sz="2800" dirty="0"/>
              <a:t>that generates long-term growth and prosperity and that improves our quality of   life and sustains our quality of place.</a:t>
            </a:r>
          </a:p>
          <a:p>
            <a:pPr>
              <a:buNone/>
            </a:pPr>
            <a:r>
              <a:rPr lang="en-US" sz="2800" dirty="0"/>
              <a:t>   </a:t>
            </a:r>
          </a:p>
        </p:txBody>
      </p:sp>
    </p:spTree>
    <p:extLst>
      <p:ext uri="{BB962C8B-B14F-4D97-AF65-F5344CB8AC3E}">
        <p14:creationId xmlns:p14="http://schemas.microsoft.com/office/powerpoint/2010/main" val="6867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1"/>
            <a:ext cx="8153400" cy="1066799"/>
          </a:xfrm>
        </p:spPr>
        <p:txBody>
          <a:bodyPr>
            <a:normAutofit/>
          </a:bodyPr>
          <a:lstStyle/>
          <a:p>
            <a:r>
              <a:rPr lang="en-US" sz="4800" dirty="0"/>
              <a:t>Regional Data</a:t>
            </a:r>
          </a:p>
        </p:txBody>
      </p:sp>
      <p:sp>
        <p:nvSpPr>
          <p:cNvPr id="3" name="Subtitle 2"/>
          <p:cNvSpPr>
            <a:spLocks noGrp="1"/>
          </p:cNvSpPr>
          <p:nvPr>
            <p:ph type="subTitle" idx="1"/>
          </p:nvPr>
        </p:nvSpPr>
        <p:spPr>
          <a:xfrm>
            <a:off x="304800" y="1981200"/>
            <a:ext cx="8382000" cy="2667000"/>
          </a:xfrm>
        </p:spPr>
        <p:txBody>
          <a:bodyPr>
            <a:normAutofit/>
          </a:bodyPr>
          <a:lstStyle/>
          <a:p>
            <a:endParaRPr lang="en-US" sz="4400" dirty="0"/>
          </a:p>
          <a:p>
            <a:r>
              <a:rPr lang="en-US" sz="4400" dirty="0"/>
              <a:t>Drove our strategy development and decision making</a:t>
            </a:r>
            <a:endParaRPr lang="en-US" sz="4400" b="1" dirty="0"/>
          </a:p>
          <a:p>
            <a:endParaRPr lang="en-US" dirty="0"/>
          </a:p>
        </p:txBody>
      </p:sp>
    </p:spTree>
    <p:extLst>
      <p:ext uri="{BB962C8B-B14F-4D97-AF65-F5344CB8AC3E}">
        <p14:creationId xmlns:p14="http://schemas.microsoft.com/office/powerpoint/2010/main" val="387024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287" y="457200"/>
            <a:ext cx="8153400" cy="761999"/>
          </a:xfrm>
        </p:spPr>
        <p:txBody>
          <a:bodyPr>
            <a:normAutofit fontScale="90000"/>
          </a:bodyPr>
          <a:lstStyle/>
          <a:p>
            <a:r>
              <a:rPr lang="en-US" sz="3600" dirty="0"/>
              <a:t>SeVEDS Regional Data – Population</a:t>
            </a:r>
            <a:br>
              <a:rPr lang="en-US" sz="3600" dirty="0"/>
            </a:br>
            <a:endParaRPr lang="en-US" sz="3600" dirty="0"/>
          </a:p>
        </p:txBody>
      </p:sp>
      <p:sp>
        <p:nvSpPr>
          <p:cNvPr id="6" name="TextBox 5"/>
          <p:cNvSpPr txBox="1"/>
          <p:nvPr/>
        </p:nvSpPr>
        <p:spPr>
          <a:xfrm>
            <a:off x="609600" y="2286000"/>
            <a:ext cx="2133600" cy="369332"/>
          </a:xfrm>
          <a:prstGeom prst="rect">
            <a:avLst/>
          </a:prstGeom>
          <a:noFill/>
        </p:spPr>
        <p:txBody>
          <a:bodyPr wrap="square" rtlCol="0">
            <a:spAutoFit/>
          </a:bodyPr>
          <a:lstStyle/>
          <a:p>
            <a:endParaRPr lang="en-US" dirty="0"/>
          </a:p>
        </p:txBody>
      </p:sp>
      <p:graphicFrame>
        <p:nvGraphicFramePr>
          <p:cNvPr id="8" name="Chart 7"/>
          <p:cNvGraphicFramePr/>
          <p:nvPr/>
        </p:nvGraphicFramePr>
        <p:xfrm>
          <a:off x="2702257" y="873455"/>
          <a:ext cx="6441743" cy="52543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p:cNvSpPr txBox="1">
            <a:spLocks noChangeArrowheads="1"/>
          </p:cNvSpPr>
          <p:nvPr/>
        </p:nvSpPr>
        <p:spPr bwMode="auto">
          <a:xfrm>
            <a:off x="319088" y="1052513"/>
            <a:ext cx="2273300" cy="4924425"/>
          </a:xfrm>
          <a:prstGeom prst="rect">
            <a:avLst/>
          </a:prstGeom>
          <a:noFill/>
          <a:ln w="9525">
            <a:noFill/>
            <a:miter lim="800000"/>
            <a:headEnd/>
            <a:tailEnd/>
          </a:ln>
        </p:spPr>
        <p:txBody>
          <a:bodyPr>
            <a:spAutoFit/>
          </a:bodyPr>
          <a:lstStyle/>
          <a:p>
            <a:pPr marL="231775" indent="-231775">
              <a:spcAft>
                <a:spcPts val="600"/>
              </a:spcAft>
              <a:buFont typeface="Arial" pitchFamily="34" charset="0"/>
              <a:buChar char="•"/>
              <a:defRPr/>
            </a:pPr>
            <a:r>
              <a:rPr lang="en-US" sz="1400" dirty="0">
                <a:solidFill>
                  <a:srgbClr val="006600"/>
                </a:solidFill>
                <a:latin typeface="+mn-lt"/>
              </a:rPr>
              <a:t>In the 2010 Census, Maine and Vermont ranked #1 and #2 as the oldest states. and                         Windham County is aging faster than Maine and Vermont.</a:t>
            </a:r>
          </a:p>
          <a:p>
            <a:pPr marL="231775" indent="-231775">
              <a:spcAft>
                <a:spcPts val="600"/>
              </a:spcAft>
              <a:buFont typeface="Arial" pitchFamily="34" charset="0"/>
              <a:buChar char="•"/>
              <a:defRPr/>
            </a:pPr>
            <a:r>
              <a:rPr lang="en-US" sz="1400" dirty="0">
                <a:solidFill>
                  <a:srgbClr val="006699"/>
                </a:solidFill>
                <a:latin typeface="+mn-lt"/>
              </a:rPr>
              <a:t>Significant increase in the population of those people approaching retirement age</a:t>
            </a:r>
          </a:p>
          <a:p>
            <a:pPr marL="231775" indent="-231775">
              <a:spcAft>
                <a:spcPts val="600"/>
              </a:spcAft>
              <a:buFont typeface="Arial" pitchFamily="34" charset="0"/>
              <a:buChar char="•"/>
              <a:defRPr/>
            </a:pPr>
            <a:r>
              <a:rPr lang="en-US" sz="1400" dirty="0">
                <a:solidFill>
                  <a:srgbClr val="006600"/>
                </a:solidFill>
                <a:latin typeface="+mn-lt"/>
              </a:rPr>
              <a:t>Age groups entering the working population (late teens and early twenties) are small</a:t>
            </a:r>
          </a:p>
          <a:p>
            <a:pPr marL="231775" indent="-231775">
              <a:spcAft>
                <a:spcPts val="600"/>
              </a:spcAft>
              <a:buFont typeface="Arial" pitchFamily="34" charset="0"/>
              <a:buChar char="•"/>
              <a:defRPr/>
            </a:pPr>
            <a:r>
              <a:rPr lang="en-US" sz="1400" dirty="0">
                <a:solidFill>
                  <a:srgbClr val="006699"/>
                </a:solidFill>
                <a:latin typeface="+mn-lt"/>
              </a:rPr>
              <a:t>Significant decrease in prime workforce and childbearing ages</a:t>
            </a:r>
          </a:p>
          <a:p>
            <a:pPr marL="231775" indent="-231775">
              <a:spcAft>
                <a:spcPts val="600"/>
              </a:spcAft>
              <a:buFont typeface="Arial" pitchFamily="34" charset="0"/>
              <a:buChar char="•"/>
              <a:defRPr/>
            </a:pPr>
            <a:r>
              <a:rPr lang="en-US" sz="1400" dirty="0">
                <a:solidFill>
                  <a:srgbClr val="006600"/>
                </a:solidFill>
                <a:latin typeface="+mn-lt"/>
              </a:rPr>
              <a:t>Continual decline in the number of school-aged children since 1990’s</a:t>
            </a:r>
          </a:p>
        </p:txBody>
      </p:sp>
    </p:spTree>
    <p:extLst>
      <p:ext uri="{BB962C8B-B14F-4D97-AF65-F5344CB8AC3E}">
        <p14:creationId xmlns:p14="http://schemas.microsoft.com/office/powerpoint/2010/main" val="7195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153400" cy="761999"/>
          </a:xfrm>
        </p:spPr>
        <p:txBody>
          <a:bodyPr>
            <a:normAutofit fontScale="90000"/>
          </a:bodyPr>
          <a:lstStyle/>
          <a:p>
            <a:r>
              <a:rPr lang="en-US" sz="3600" dirty="0"/>
              <a:t>SeVEDS Regional Data – Wage Stagnation</a:t>
            </a:r>
            <a:br>
              <a:rPr lang="en-US" sz="3600" dirty="0"/>
            </a:br>
            <a:endParaRPr lang="en-US" sz="3600" dirty="0"/>
          </a:p>
        </p:txBody>
      </p:sp>
      <p:graphicFrame>
        <p:nvGraphicFramePr>
          <p:cNvPr id="5" name="Chart 4"/>
          <p:cNvGraphicFramePr/>
          <p:nvPr>
            <p:extLst/>
          </p:nvPr>
        </p:nvGraphicFramePr>
        <p:xfrm>
          <a:off x="2743200" y="1752599"/>
          <a:ext cx="6096000" cy="42681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2286000"/>
            <a:ext cx="2133600" cy="369332"/>
          </a:xfrm>
          <a:prstGeom prst="rect">
            <a:avLst/>
          </a:prstGeom>
          <a:noFill/>
        </p:spPr>
        <p:txBody>
          <a:bodyPr wrap="square" rtlCol="0">
            <a:spAutoFit/>
          </a:bodyPr>
          <a:lstStyle/>
          <a:p>
            <a:endParaRPr lang="en-US" dirty="0"/>
          </a:p>
        </p:txBody>
      </p:sp>
      <p:sp>
        <p:nvSpPr>
          <p:cNvPr id="7" name="TextBox 6"/>
          <p:cNvSpPr txBox="1"/>
          <p:nvPr/>
        </p:nvSpPr>
        <p:spPr>
          <a:xfrm>
            <a:off x="217489" y="2903538"/>
            <a:ext cx="2525712" cy="2462212"/>
          </a:xfrm>
          <a:prstGeom prst="rect">
            <a:avLst/>
          </a:prstGeom>
          <a:noFill/>
        </p:spPr>
        <p:txBody>
          <a:bodyPr wrap="square">
            <a:spAutoFit/>
          </a:bodyPr>
          <a:lstStyle/>
          <a:p>
            <a:pPr marL="231775" indent="-231775">
              <a:buFont typeface="Arial" pitchFamily="34" charset="0"/>
              <a:buChar char="•"/>
              <a:defRPr/>
            </a:pPr>
            <a:r>
              <a:rPr lang="en-US" sz="1400" dirty="0">
                <a:solidFill>
                  <a:srgbClr val="006699"/>
                </a:solidFill>
                <a:latin typeface="+mn-lt"/>
              </a:rPr>
              <a:t>From 1970 to 2011, Average Earning per Job fell from $36,682 to $36,657, in real terms, a drop of $25</a:t>
            </a:r>
          </a:p>
          <a:p>
            <a:pPr marL="231775" indent="-231775">
              <a:buFont typeface="Arial" pitchFamily="34" charset="0"/>
              <a:buChar char="•"/>
              <a:defRPr/>
            </a:pPr>
            <a:endParaRPr lang="en-US" sz="1400" dirty="0">
              <a:solidFill>
                <a:srgbClr val="006699"/>
              </a:solidFill>
              <a:latin typeface="+mn-lt"/>
            </a:endParaRPr>
          </a:p>
          <a:p>
            <a:pPr marL="231775" indent="-231775">
              <a:buFont typeface="Arial" pitchFamily="34" charset="0"/>
              <a:buChar char="•"/>
              <a:defRPr/>
            </a:pPr>
            <a:endParaRPr lang="en-US" sz="1400" dirty="0">
              <a:solidFill>
                <a:srgbClr val="006699"/>
              </a:solidFill>
              <a:latin typeface="+mn-lt"/>
            </a:endParaRPr>
          </a:p>
          <a:p>
            <a:pPr marL="231775" indent="-231775">
              <a:buFont typeface="Arial" pitchFamily="34" charset="0"/>
              <a:buChar char="•"/>
              <a:defRPr/>
            </a:pPr>
            <a:r>
              <a:rPr lang="en-US" sz="1400" dirty="0">
                <a:solidFill>
                  <a:srgbClr val="FF0000"/>
                </a:solidFill>
                <a:latin typeface="+mn-lt"/>
              </a:rPr>
              <a:t>From 1970 to 2011, Per Capita Income grew from $20,755 to $39,232, in real terms, an 89% increase</a:t>
            </a:r>
          </a:p>
          <a:p>
            <a:pPr>
              <a:defRPr/>
            </a:pPr>
            <a:endParaRPr lang="en-US" sz="1400" dirty="0">
              <a:latin typeface="+mn-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80406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51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srcRect/>
          <a:stretch>
            <a:fillRect/>
          </a:stretch>
        </p:blipFill>
        <p:spPr bwMode="auto">
          <a:xfrm>
            <a:off x="1395413" y="1349375"/>
            <a:ext cx="3017837" cy="3003550"/>
          </a:xfrm>
          <a:prstGeom prst="rect">
            <a:avLst/>
          </a:prstGeom>
          <a:noFill/>
          <a:ln w="9525">
            <a:noFill/>
            <a:miter lim="800000"/>
            <a:headEnd/>
            <a:tailEnd/>
          </a:ln>
        </p:spPr>
      </p:pic>
      <p:sp>
        <p:nvSpPr>
          <p:cNvPr id="3" name="Rectangle 2"/>
          <p:cNvSpPr/>
          <p:nvPr/>
        </p:nvSpPr>
        <p:spPr>
          <a:xfrm>
            <a:off x="202407" y="5989638"/>
            <a:ext cx="8628062" cy="400050"/>
          </a:xfrm>
          <a:prstGeom prst="rect">
            <a:avLst/>
          </a:prstGeom>
        </p:spPr>
        <p:txBody>
          <a:bodyPr>
            <a:spAutoFit/>
          </a:bodyPr>
          <a:lstStyle/>
          <a:p>
            <a:pPr algn="ctr" eaLnBrk="0" hangingPunct="0">
              <a:defRPr/>
            </a:pPr>
            <a:r>
              <a:rPr lang="en-US" sz="2000" i="1" kern="0" dirty="0">
                <a:solidFill>
                  <a:srgbClr val="006699"/>
                </a:solidFill>
                <a:latin typeface="+mn-lt"/>
                <a:cs typeface="Arial" charset="0"/>
              </a:rPr>
              <a:t>Sources of Personal Income (2011)</a:t>
            </a:r>
          </a:p>
        </p:txBody>
      </p:sp>
      <p:sp>
        <p:nvSpPr>
          <p:cNvPr id="9" name="TextBox 10"/>
          <p:cNvSpPr txBox="1">
            <a:spLocks noChangeArrowheads="1"/>
          </p:cNvSpPr>
          <p:nvPr/>
        </p:nvSpPr>
        <p:spPr bwMode="auto">
          <a:xfrm>
            <a:off x="6808788" y="1020763"/>
            <a:ext cx="969962" cy="338137"/>
          </a:xfrm>
          <a:prstGeom prst="rect">
            <a:avLst/>
          </a:prstGeom>
          <a:noFill/>
          <a:ln w="9525">
            <a:noFill/>
            <a:miter lim="800000"/>
            <a:headEnd/>
            <a:tailEnd/>
          </a:ln>
        </p:spPr>
        <p:txBody>
          <a:bodyPr wrap="none">
            <a:spAutoFit/>
          </a:bodyPr>
          <a:lstStyle/>
          <a:p>
            <a:pPr>
              <a:defRPr/>
            </a:pPr>
            <a:r>
              <a:rPr lang="en-US" sz="1600" b="1" dirty="0">
                <a:latin typeface="+mn-lt"/>
                <a:cs typeface="Arial" charset="0"/>
              </a:rPr>
              <a:t>US 2011</a:t>
            </a:r>
          </a:p>
        </p:txBody>
      </p:sp>
      <p:sp>
        <p:nvSpPr>
          <p:cNvPr id="10" name="TextBox 11"/>
          <p:cNvSpPr txBox="1">
            <a:spLocks noChangeArrowheads="1"/>
          </p:cNvSpPr>
          <p:nvPr/>
        </p:nvSpPr>
        <p:spPr bwMode="auto">
          <a:xfrm>
            <a:off x="6819900" y="3449638"/>
            <a:ext cx="947738" cy="338137"/>
          </a:xfrm>
          <a:prstGeom prst="rect">
            <a:avLst/>
          </a:prstGeom>
          <a:noFill/>
          <a:ln w="9525">
            <a:noFill/>
            <a:miter lim="800000"/>
            <a:headEnd/>
            <a:tailEnd/>
          </a:ln>
        </p:spPr>
        <p:txBody>
          <a:bodyPr wrap="none">
            <a:spAutoFit/>
          </a:bodyPr>
          <a:lstStyle/>
          <a:p>
            <a:pPr>
              <a:defRPr/>
            </a:pPr>
            <a:r>
              <a:rPr lang="en-US" sz="1600" b="1" dirty="0">
                <a:latin typeface="+mn-lt"/>
                <a:cs typeface="Arial" charset="0"/>
              </a:rPr>
              <a:t>VT 2011</a:t>
            </a:r>
          </a:p>
        </p:txBody>
      </p:sp>
      <p:sp>
        <p:nvSpPr>
          <p:cNvPr id="11" name="TextBox 13"/>
          <p:cNvSpPr txBox="1">
            <a:spLocks noChangeArrowheads="1"/>
          </p:cNvSpPr>
          <p:nvPr/>
        </p:nvSpPr>
        <p:spPr bwMode="auto">
          <a:xfrm>
            <a:off x="2057400" y="1023938"/>
            <a:ext cx="1608138" cy="338137"/>
          </a:xfrm>
          <a:prstGeom prst="rect">
            <a:avLst/>
          </a:prstGeom>
          <a:noFill/>
          <a:ln w="9525">
            <a:noFill/>
            <a:miter lim="800000"/>
            <a:headEnd/>
            <a:tailEnd/>
          </a:ln>
        </p:spPr>
        <p:txBody>
          <a:bodyPr wrap="none">
            <a:spAutoFit/>
          </a:bodyPr>
          <a:lstStyle/>
          <a:p>
            <a:pPr>
              <a:defRPr/>
            </a:pPr>
            <a:r>
              <a:rPr lang="en-US" sz="1600" b="1" dirty="0">
                <a:latin typeface="+mn-lt"/>
                <a:cs typeface="Arial" charset="0"/>
              </a:rPr>
              <a:t>Windham 2011</a:t>
            </a:r>
          </a:p>
        </p:txBody>
      </p:sp>
      <p:pic>
        <p:nvPicPr>
          <p:cNvPr id="152582" name="Picture 8"/>
          <p:cNvPicPr>
            <a:picLocks noChangeAspect="1" noChangeArrowheads="1"/>
          </p:cNvPicPr>
          <p:nvPr/>
        </p:nvPicPr>
        <p:blipFill>
          <a:blip r:embed="rId4"/>
          <a:srcRect/>
          <a:stretch>
            <a:fillRect/>
          </a:stretch>
        </p:blipFill>
        <p:spPr bwMode="auto">
          <a:xfrm>
            <a:off x="4516438" y="2408238"/>
            <a:ext cx="1446212" cy="1630362"/>
          </a:xfrm>
          <a:prstGeom prst="rect">
            <a:avLst/>
          </a:prstGeom>
          <a:noFill/>
          <a:ln w="9525">
            <a:noFill/>
            <a:miter lim="800000"/>
            <a:headEnd/>
            <a:tailEnd/>
          </a:ln>
        </p:spPr>
      </p:pic>
      <p:sp>
        <p:nvSpPr>
          <p:cNvPr id="13" name="TextBox 12"/>
          <p:cNvSpPr txBox="1"/>
          <p:nvPr/>
        </p:nvSpPr>
        <p:spPr>
          <a:xfrm>
            <a:off x="261938" y="4865688"/>
            <a:ext cx="5456237" cy="1600200"/>
          </a:xfrm>
          <a:prstGeom prst="rect">
            <a:avLst/>
          </a:prstGeom>
          <a:noFill/>
        </p:spPr>
        <p:txBody>
          <a:bodyPr>
            <a:spAutoFit/>
          </a:bodyPr>
          <a:lstStyle/>
          <a:p>
            <a:pPr>
              <a:defRPr/>
            </a:pPr>
            <a:r>
              <a:rPr lang="en-US" sz="1400" dirty="0">
                <a:solidFill>
                  <a:srgbClr val="006699"/>
                </a:solidFill>
                <a:latin typeface="+mn-lt"/>
                <a:cs typeface="Arial" charset="0"/>
              </a:rPr>
              <a:t>Windham County still lags behind the US and Vermont in percentage of Private Sector  Earned Income.</a:t>
            </a:r>
          </a:p>
          <a:p>
            <a:pPr marL="231775" indent="-231775">
              <a:buFont typeface="Arial" pitchFamily="34" charset="0"/>
              <a:buChar char="•"/>
              <a:defRPr/>
            </a:pPr>
            <a:r>
              <a:rPr lang="en-US" sz="1400" dirty="0">
                <a:solidFill>
                  <a:srgbClr val="006699"/>
                </a:solidFill>
                <a:latin typeface="+mn-lt"/>
                <a:cs typeface="Arial" charset="0"/>
              </a:rPr>
              <a:t>Significantly higher proportion of income from Transfer Payments </a:t>
            </a:r>
          </a:p>
          <a:p>
            <a:pPr marL="231775" indent="-231775">
              <a:buFont typeface="Arial" pitchFamily="34" charset="0"/>
              <a:buChar char="•"/>
              <a:defRPr/>
            </a:pPr>
            <a:r>
              <a:rPr lang="en-US" sz="1400" dirty="0">
                <a:solidFill>
                  <a:srgbClr val="006699"/>
                </a:solidFill>
                <a:latin typeface="+mn-lt"/>
                <a:cs typeface="Arial" charset="0"/>
              </a:rPr>
              <a:t>Significantly higher  share of income received from Dividends, Interest &amp; Rents</a:t>
            </a:r>
          </a:p>
          <a:p>
            <a:pPr>
              <a:defRPr/>
            </a:pPr>
            <a:endParaRPr lang="en-US" sz="1400" dirty="0">
              <a:solidFill>
                <a:srgbClr val="006699"/>
              </a:solidFill>
              <a:latin typeface="+mn-lt"/>
              <a:cs typeface="Arial" charset="0"/>
            </a:endParaRPr>
          </a:p>
        </p:txBody>
      </p:sp>
      <p:sp>
        <p:nvSpPr>
          <p:cNvPr id="14" name="Oval 13"/>
          <p:cNvSpPr/>
          <p:nvPr/>
        </p:nvSpPr>
        <p:spPr>
          <a:xfrm>
            <a:off x="3862388" y="860425"/>
            <a:ext cx="1787525" cy="1077913"/>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1.1% Improvement since 2009</a:t>
            </a:r>
          </a:p>
        </p:txBody>
      </p:sp>
      <p:sp>
        <p:nvSpPr>
          <p:cNvPr id="15" name="Oval 14"/>
          <p:cNvSpPr/>
          <p:nvPr/>
        </p:nvSpPr>
        <p:spPr>
          <a:xfrm>
            <a:off x="95250" y="889000"/>
            <a:ext cx="1962150" cy="11303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Div. Int. &amp; Rent declined by</a:t>
            </a:r>
          </a:p>
          <a:p>
            <a:pPr algn="ctr">
              <a:defRPr/>
            </a:pPr>
            <a:r>
              <a:rPr lang="en-US" sz="1400" dirty="0"/>
              <a:t>1.5% since 2009</a:t>
            </a:r>
          </a:p>
        </p:txBody>
      </p:sp>
      <p:cxnSp>
        <p:nvCxnSpPr>
          <p:cNvPr id="17" name="Straight Arrow Connector 16"/>
          <p:cNvCxnSpPr/>
          <p:nvPr/>
        </p:nvCxnSpPr>
        <p:spPr>
          <a:xfrm flipH="1">
            <a:off x="3125788" y="1624013"/>
            <a:ext cx="819150" cy="887412"/>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15" idx="4"/>
          </p:cNvCxnSpPr>
          <p:nvPr/>
        </p:nvCxnSpPr>
        <p:spPr>
          <a:xfrm rot="16200000" flipH="1">
            <a:off x="1459706" y="1635919"/>
            <a:ext cx="341313" cy="1108075"/>
          </a:xfrm>
          <a:prstGeom prst="curvedConnector2">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5"/>
          <p:cNvSpPr txBox="1">
            <a:spLocks noChangeArrowheads="1"/>
          </p:cNvSpPr>
          <p:nvPr/>
        </p:nvSpPr>
        <p:spPr bwMode="auto">
          <a:xfrm>
            <a:off x="1177925" y="6389688"/>
            <a:ext cx="1741488" cy="215900"/>
          </a:xfrm>
          <a:prstGeom prst="rect">
            <a:avLst/>
          </a:prstGeom>
          <a:noFill/>
          <a:ln w="9525">
            <a:noFill/>
            <a:miter lim="800000"/>
            <a:headEnd/>
            <a:tailEnd/>
          </a:ln>
        </p:spPr>
        <p:txBody>
          <a:bodyPr wrap="none">
            <a:spAutoFit/>
          </a:bodyPr>
          <a:lstStyle/>
          <a:p>
            <a:pPr>
              <a:defRPr/>
            </a:pPr>
            <a:r>
              <a:rPr lang="en-US" sz="800" dirty="0">
                <a:latin typeface="+mn-lt"/>
                <a:cs typeface="Arial" charset="0"/>
              </a:rPr>
              <a:t>Source: BEA  2009 &amp; VE Analysis</a:t>
            </a:r>
          </a:p>
        </p:txBody>
      </p:sp>
      <p:pic>
        <p:nvPicPr>
          <p:cNvPr id="152589" name="Picture 4"/>
          <p:cNvPicPr>
            <a:picLocks noChangeAspect="1" noChangeArrowheads="1"/>
          </p:cNvPicPr>
          <p:nvPr/>
        </p:nvPicPr>
        <p:blipFill>
          <a:blip r:embed="rId5"/>
          <a:srcRect/>
          <a:stretch>
            <a:fillRect/>
          </a:stretch>
        </p:blipFill>
        <p:spPr bwMode="auto">
          <a:xfrm>
            <a:off x="6418263" y="3730625"/>
            <a:ext cx="1892300" cy="1892300"/>
          </a:xfrm>
          <a:prstGeom prst="rect">
            <a:avLst/>
          </a:prstGeom>
          <a:noFill/>
          <a:ln w="9525">
            <a:noFill/>
            <a:miter lim="800000"/>
            <a:headEnd/>
            <a:tailEnd/>
          </a:ln>
        </p:spPr>
      </p:pic>
      <p:pic>
        <p:nvPicPr>
          <p:cNvPr id="152590" name="Picture 5"/>
          <p:cNvPicPr>
            <a:picLocks noChangeAspect="1" noChangeArrowheads="1"/>
          </p:cNvPicPr>
          <p:nvPr/>
        </p:nvPicPr>
        <p:blipFill>
          <a:blip r:embed="rId6"/>
          <a:srcRect/>
          <a:stretch>
            <a:fillRect/>
          </a:stretch>
        </p:blipFill>
        <p:spPr bwMode="auto">
          <a:xfrm>
            <a:off x="6448425" y="1333500"/>
            <a:ext cx="1797050" cy="1804988"/>
          </a:xfrm>
          <a:prstGeom prst="rect">
            <a:avLst/>
          </a:prstGeom>
          <a:noFill/>
          <a:ln w="9525">
            <a:noFill/>
            <a:miter lim="800000"/>
            <a:headEnd/>
            <a:tailEnd/>
          </a:ln>
        </p:spPr>
      </p:pic>
      <p:sp>
        <p:nvSpPr>
          <p:cNvPr id="23" name="Oval 22"/>
          <p:cNvSpPr/>
          <p:nvPr/>
        </p:nvSpPr>
        <p:spPr>
          <a:xfrm>
            <a:off x="179388" y="3321050"/>
            <a:ext cx="1962150" cy="11303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Transfer payments rose by .4 % from 2009</a:t>
            </a:r>
          </a:p>
        </p:txBody>
      </p:sp>
    </p:spTree>
    <p:extLst>
      <p:ext uri="{BB962C8B-B14F-4D97-AF65-F5344CB8AC3E}">
        <p14:creationId xmlns:p14="http://schemas.microsoft.com/office/powerpoint/2010/main" val="153018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423150" cy="1325563"/>
          </a:xfrm>
        </p:spPr>
        <p:txBody>
          <a:bodyPr>
            <a:normAutofit/>
          </a:bodyPr>
          <a:lstStyle/>
          <a:p>
            <a:r>
              <a:rPr lang="en-US" dirty="0"/>
              <a:t>Who developed the Windham Region CEDS?</a:t>
            </a:r>
          </a:p>
        </p:txBody>
      </p:sp>
      <p:sp>
        <p:nvSpPr>
          <p:cNvPr id="3" name="Content Placeholder 2"/>
          <p:cNvSpPr>
            <a:spLocks noGrp="1"/>
          </p:cNvSpPr>
          <p:nvPr>
            <p:ph idx="1"/>
          </p:nvPr>
        </p:nvSpPr>
        <p:spPr/>
        <p:txBody>
          <a:bodyPr>
            <a:normAutofit/>
          </a:bodyPr>
          <a:lstStyle/>
          <a:p>
            <a:pPr algn="ctr">
              <a:buNone/>
            </a:pPr>
            <a:r>
              <a:rPr lang="en-US" b="1" dirty="0"/>
              <a:t>Southeastern Vermont Economic Development Strategy</a:t>
            </a:r>
          </a:p>
          <a:p>
            <a:r>
              <a:rPr lang="en-US" dirty="0"/>
              <a:t>Business and Industry</a:t>
            </a:r>
          </a:p>
          <a:p>
            <a:r>
              <a:rPr lang="en-US" dirty="0"/>
              <a:t>27 Municipalities </a:t>
            </a:r>
          </a:p>
          <a:p>
            <a:r>
              <a:rPr lang="en-US" dirty="0"/>
              <a:t>Brattleboro Development Credit Corporation</a:t>
            </a:r>
          </a:p>
          <a:p>
            <a:r>
              <a:rPr lang="en-US" dirty="0"/>
              <a:t>Windham Regional Commission </a:t>
            </a:r>
          </a:p>
          <a:p>
            <a:r>
              <a:rPr lang="en-US" dirty="0"/>
              <a:t>Non profit Organizations</a:t>
            </a:r>
          </a:p>
          <a:p>
            <a:r>
              <a:rPr lang="en-US" dirty="0"/>
              <a:t>Residents</a:t>
            </a:r>
          </a:p>
        </p:txBody>
      </p:sp>
    </p:spTree>
    <p:extLst>
      <p:ext uri="{BB962C8B-B14F-4D97-AF65-F5344CB8AC3E}">
        <p14:creationId xmlns:p14="http://schemas.microsoft.com/office/powerpoint/2010/main" val="140885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153400" cy="838200"/>
          </a:xfrm>
        </p:spPr>
        <p:txBody>
          <a:bodyPr>
            <a:normAutofit/>
          </a:bodyPr>
          <a:lstStyle/>
          <a:p>
            <a:r>
              <a:rPr lang="en-US" sz="4800" b="1" dirty="0"/>
              <a:t>What has SeVEDS Done so far?</a:t>
            </a:r>
          </a:p>
        </p:txBody>
      </p:sp>
      <p:sp>
        <p:nvSpPr>
          <p:cNvPr id="3" name="Subtitle 2"/>
          <p:cNvSpPr>
            <a:spLocks noGrp="1"/>
          </p:cNvSpPr>
          <p:nvPr>
            <p:ph type="subTitle" idx="1"/>
          </p:nvPr>
        </p:nvSpPr>
        <p:spPr>
          <a:xfrm>
            <a:off x="304800" y="1270000"/>
            <a:ext cx="8686800" cy="3429000"/>
          </a:xfrm>
        </p:spPr>
        <p:txBody>
          <a:bodyPr>
            <a:noAutofit/>
          </a:bodyPr>
          <a:lstStyle/>
          <a:p>
            <a:pPr marL="571500" marR="0" lvl="0" indent="-571500" algn="l">
              <a:lnSpc>
                <a:spcPct val="115000"/>
              </a:lnSpc>
              <a:spcBef>
                <a:spcPts val="0"/>
              </a:spcBef>
              <a:spcAft>
                <a:spcPts val="0"/>
              </a:spcAft>
              <a:buFont typeface="Arial" panose="020B0604020202020204" pitchFamily="34" charset="0"/>
              <a:buChar char="•"/>
            </a:pPr>
            <a:r>
              <a:rPr lang="en-US" sz="2800" b="1" dirty="0">
                <a:effectLst/>
                <a:latin typeface="Arial"/>
                <a:ea typeface="Times New Roman"/>
                <a:cs typeface="Times New Roman"/>
              </a:rPr>
              <a:t>Engaged the public and private sector</a:t>
            </a:r>
          </a:p>
          <a:p>
            <a:pPr marL="571500" marR="0" lvl="0" indent="-571500" algn="l">
              <a:lnSpc>
                <a:spcPct val="115000"/>
              </a:lnSpc>
              <a:spcBef>
                <a:spcPts val="0"/>
              </a:spcBef>
              <a:spcAft>
                <a:spcPts val="0"/>
              </a:spcAft>
              <a:buFont typeface="Arial" panose="020B0604020202020204" pitchFamily="34" charset="0"/>
              <a:buChar char="•"/>
            </a:pPr>
            <a:r>
              <a:rPr lang="en-US" sz="2800" b="1" dirty="0">
                <a:effectLst/>
                <a:latin typeface="Arial"/>
                <a:ea typeface="Times New Roman"/>
                <a:cs typeface="Times New Roman"/>
              </a:rPr>
              <a:t>Post Vermont Yankee Task Force</a:t>
            </a:r>
          </a:p>
          <a:p>
            <a:pPr marL="571500" indent="-571500" algn="l">
              <a:lnSpc>
                <a:spcPct val="115000"/>
              </a:lnSpc>
              <a:spcBef>
                <a:spcPts val="0"/>
              </a:spcBef>
              <a:buFont typeface="Arial" panose="020B0604020202020204" pitchFamily="34" charset="0"/>
              <a:buChar char="•"/>
            </a:pPr>
            <a:r>
              <a:rPr lang="en-US" sz="2800" b="1" dirty="0">
                <a:latin typeface="Arial"/>
                <a:ea typeface="Times New Roman"/>
                <a:cs typeface="Times New Roman"/>
              </a:rPr>
              <a:t>CEDS Development</a:t>
            </a:r>
          </a:p>
          <a:p>
            <a:pPr marL="571500" marR="0" lvl="0" indent="-571500" algn="l">
              <a:lnSpc>
                <a:spcPct val="115000"/>
              </a:lnSpc>
              <a:spcBef>
                <a:spcPts val="0"/>
              </a:spcBef>
              <a:spcAft>
                <a:spcPts val="0"/>
              </a:spcAft>
              <a:buFont typeface="Arial" panose="020B0604020202020204" pitchFamily="34" charset="0"/>
              <a:buChar char="•"/>
            </a:pPr>
            <a:r>
              <a:rPr lang="en-US" sz="2800" b="1" dirty="0">
                <a:latin typeface="Arial"/>
                <a:ea typeface="Times New Roman"/>
                <a:cs typeface="Times New Roman"/>
              </a:rPr>
              <a:t>Municipal $$ </a:t>
            </a:r>
            <a:r>
              <a:rPr lang="en-US" sz="2800" b="1" dirty="0">
                <a:effectLst/>
                <a:latin typeface="Arial"/>
                <a:ea typeface="Times New Roman"/>
                <a:cs typeface="Times New Roman"/>
              </a:rPr>
              <a:t>Workforce Development </a:t>
            </a:r>
          </a:p>
          <a:p>
            <a:pPr marL="571500" marR="0" lvl="0" indent="-571500" algn="l">
              <a:lnSpc>
                <a:spcPct val="115000"/>
              </a:lnSpc>
              <a:spcBef>
                <a:spcPts val="0"/>
              </a:spcBef>
              <a:spcAft>
                <a:spcPts val="0"/>
              </a:spcAft>
              <a:buFont typeface="Arial" panose="020B0604020202020204" pitchFamily="34" charset="0"/>
              <a:buChar char="•"/>
            </a:pPr>
            <a:r>
              <a:rPr lang="en-US" sz="2800" b="1" dirty="0">
                <a:latin typeface="Arial"/>
                <a:ea typeface="Times New Roman"/>
                <a:cs typeface="Times New Roman"/>
              </a:rPr>
              <a:t>Six Colleges Collaborative/Internship program</a:t>
            </a:r>
          </a:p>
          <a:p>
            <a:pPr marL="571500" marR="0" lvl="0" indent="-571500" algn="l">
              <a:lnSpc>
                <a:spcPct val="115000"/>
              </a:lnSpc>
              <a:spcBef>
                <a:spcPts val="0"/>
              </a:spcBef>
              <a:spcAft>
                <a:spcPts val="0"/>
              </a:spcAft>
              <a:buFont typeface="Arial" panose="020B0604020202020204" pitchFamily="34" charset="0"/>
              <a:buChar char="•"/>
            </a:pPr>
            <a:r>
              <a:rPr lang="en-US" sz="2800" b="1" dirty="0">
                <a:effectLst/>
                <a:latin typeface="Arial"/>
                <a:ea typeface="Times New Roman"/>
                <a:cs typeface="Times New Roman"/>
              </a:rPr>
              <a:t>Cluster analysis </a:t>
            </a:r>
          </a:p>
          <a:p>
            <a:pPr marL="571500" marR="0" lvl="0" indent="-571500" algn="l">
              <a:lnSpc>
                <a:spcPct val="115000"/>
              </a:lnSpc>
              <a:spcBef>
                <a:spcPts val="0"/>
              </a:spcBef>
              <a:spcAft>
                <a:spcPts val="0"/>
              </a:spcAft>
              <a:buFont typeface="Arial" panose="020B0604020202020204" pitchFamily="34" charset="0"/>
              <a:buChar char="•"/>
            </a:pPr>
            <a:endParaRPr lang="en-US" sz="2800" b="1" dirty="0">
              <a:effectLst/>
              <a:latin typeface="Arial"/>
              <a:ea typeface="Times New Roman"/>
              <a:cs typeface="Times New Roman"/>
            </a:endParaRPr>
          </a:p>
          <a:p>
            <a:pPr marR="0" lvl="0" algn="l">
              <a:lnSpc>
                <a:spcPct val="115000"/>
              </a:lnSpc>
              <a:spcBef>
                <a:spcPts val="0"/>
              </a:spcBef>
              <a:spcAft>
                <a:spcPts val="0"/>
              </a:spcAft>
            </a:pPr>
            <a:endParaRPr lang="en-US" sz="1500" b="1" dirty="0">
              <a:effectLst/>
              <a:latin typeface="Arial"/>
              <a:ea typeface="Times New Roman"/>
              <a:cs typeface="Times New Roman"/>
            </a:endParaRPr>
          </a:p>
        </p:txBody>
      </p:sp>
    </p:spTree>
    <p:extLst>
      <p:ext uri="{BB962C8B-B14F-4D97-AF65-F5344CB8AC3E}">
        <p14:creationId xmlns:p14="http://schemas.microsoft.com/office/powerpoint/2010/main" val="46485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914" y="838200"/>
            <a:ext cx="8686800" cy="1066799"/>
          </a:xfrm>
        </p:spPr>
        <p:txBody>
          <a:bodyPr>
            <a:normAutofit/>
          </a:bodyPr>
          <a:lstStyle/>
          <a:p>
            <a:r>
              <a:rPr lang="en-US" sz="4800" dirty="0"/>
              <a:t>SeVEDS Post VY Task Force</a:t>
            </a:r>
          </a:p>
        </p:txBody>
      </p:sp>
      <p:sp>
        <p:nvSpPr>
          <p:cNvPr id="3" name="Subtitle 2"/>
          <p:cNvSpPr>
            <a:spLocks noGrp="1"/>
          </p:cNvSpPr>
          <p:nvPr>
            <p:ph type="subTitle" idx="1"/>
          </p:nvPr>
        </p:nvSpPr>
        <p:spPr>
          <a:xfrm>
            <a:off x="533400" y="2057400"/>
            <a:ext cx="8229600" cy="3124200"/>
          </a:xfrm>
        </p:spPr>
        <p:txBody>
          <a:bodyPr>
            <a:normAutofit fontScale="92500" lnSpcReduction="10000"/>
          </a:bodyPr>
          <a:lstStyle/>
          <a:p>
            <a:pPr marL="457200" indent="-457200" algn="l">
              <a:buFont typeface="Arial" panose="020B0604020202020204" pitchFamily="34" charset="0"/>
              <a:buChar char="•"/>
            </a:pPr>
            <a:r>
              <a:rPr lang="en-US" sz="4800" dirty="0"/>
              <a:t>Former Speaker of the House Chaired Committee</a:t>
            </a:r>
          </a:p>
          <a:p>
            <a:pPr marL="457200" indent="-457200" algn="l">
              <a:buFont typeface="Arial" panose="020B0604020202020204" pitchFamily="34" charset="0"/>
              <a:buChar char="•"/>
            </a:pPr>
            <a:r>
              <a:rPr lang="en-US" sz="4800" dirty="0"/>
              <a:t>Produced </a:t>
            </a:r>
            <a:r>
              <a:rPr lang="en-US" sz="4800" i="1" dirty="0"/>
              <a:t>“Windham County Post VY Economic Mitigation and Growth Report” </a:t>
            </a:r>
            <a:r>
              <a:rPr lang="en-US" sz="4800" dirty="0"/>
              <a:t>in 2012</a:t>
            </a:r>
          </a:p>
          <a:p>
            <a:endParaRPr lang="en-US" dirty="0"/>
          </a:p>
        </p:txBody>
      </p:sp>
    </p:spTree>
    <p:extLst>
      <p:ext uri="{BB962C8B-B14F-4D97-AF65-F5344CB8AC3E}">
        <p14:creationId xmlns:p14="http://schemas.microsoft.com/office/powerpoint/2010/main" val="214273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1066799"/>
          </a:xfrm>
        </p:spPr>
        <p:txBody>
          <a:bodyPr>
            <a:normAutofit fontScale="90000"/>
          </a:bodyPr>
          <a:lstStyle/>
          <a:p>
            <a:r>
              <a:rPr lang="en-US" sz="3600" dirty="0"/>
              <a:t>SeVEDS Board and Committee Engagement from 2011 - 2014</a:t>
            </a:r>
          </a:p>
        </p:txBody>
      </p:sp>
      <p:sp>
        <p:nvSpPr>
          <p:cNvPr id="3" name="Subtitle 2"/>
          <p:cNvSpPr>
            <a:spLocks noGrp="1"/>
          </p:cNvSpPr>
          <p:nvPr>
            <p:ph type="subTitle" idx="1"/>
          </p:nvPr>
        </p:nvSpPr>
        <p:spPr>
          <a:xfrm>
            <a:off x="304800" y="1828800"/>
            <a:ext cx="8686800" cy="3810000"/>
          </a:xfrm>
        </p:spPr>
        <p:txBody>
          <a:bodyPr>
            <a:normAutofit fontScale="92500" lnSpcReduction="20000"/>
          </a:bodyPr>
          <a:lstStyle/>
          <a:p>
            <a:pPr marL="457200" indent="-457200" algn="l">
              <a:buFont typeface="Arial" panose="020B0604020202020204" pitchFamily="34" charset="0"/>
              <a:buChar char="•"/>
            </a:pPr>
            <a:r>
              <a:rPr lang="en-US" sz="4000" dirty="0"/>
              <a:t>55+ SeVEDS Regional Board meetings</a:t>
            </a:r>
          </a:p>
          <a:p>
            <a:pPr marL="457200" indent="-457200" algn="l">
              <a:buFont typeface="Arial" panose="020B0604020202020204" pitchFamily="34" charset="0"/>
              <a:buChar char="•"/>
            </a:pPr>
            <a:r>
              <a:rPr lang="en-US" sz="4000" dirty="0"/>
              <a:t>8 Post VY Task Force meetings</a:t>
            </a:r>
          </a:p>
          <a:p>
            <a:pPr marL="457200" indent="-457200" algn="l">
              <a:buFont typeface="Arial" panose="020B0604020202020204" pitchFamily="34" charset="0"/>
              <a:buChar char="•"/>
            </a:pPr>
            <a:r>
              <a:rPr lang="en-US" sz="4000" dirty="0"/>
              <a:t>25 Workforce Committee meetings </a:t>
            </a:r>
          </a:p>
          <a:p>
            <a:pPr marL="457200" indent="-457200" algn="l">
              <a:buFont typeface="Arial" panose="020B0604020202020204" pitchFamily="34" charset="0"/>
              <a:buChar char="•"/>
            </a:pPr>
            <a:r>
              <a:rPr lang="en-US" sz="4000" dirty="0"/>
              <a:t>10 CEDS Committee meetings</a:t>
            </a:r>
          </a:p>
          <a:p>
            <a:pPr marL="457200" indent="-457200" algn="l">
              <a:buFont typeface="Arial" panose="020B0604020202020204" pitchFamily="34" charset="0"/>
              <a:buChar char="•"/>
            </a:pPr>
            <a:r>
              <a:rPr lang="en-US" sz="4000" dirty="0"/>
              <a:t>10 Accelerator meetings</a:t>
            </a:r>
          </a:p>
          <a:p>
            <a:pPr marL="457200" indent="-457200" algn="l">
              <a:buFont typeface="Arial" panose="020B0604020202020204" pitchFamily="34" charset="0"/>
              <a:buChar char="•"/>
            </a:pPr>
            <a:r>
              <a:rPr lang="en-US" sz="4000" dirty="0"/>
              <a:t>10 Green/Sustainable Building Cluster meetings</a:t>
            </a:r>
          </a:p>
          <a:p>
            <a:pPr marL="457200" indent="-457200" algn="l">
              <a:buFont typeface="Arial" panose="020B0604020202020204" pitchFamily="34" charset="0"/>
              <a:buChar char="•"/>
            </a:pPr>
            <a:endParaRPr lang="en-US" sz="4000" dirty="0"/>
          </a:p>
          <a:p>
            <a:pPr marL="457200" indent="-457200" algn="l">
              <a:buFont typeface="Arial" panose="020B0604020202020204" pitchFamily="34" charset="0"/>
              <a:buChar char="•"/>
            </a:pPr>
            <a:endParaRPr lang="en-US" sz="4000" dirty="0"/>
          </a:p>
          <a:p>
            <a:pPr marL="457200" indent="-457200" algn="l">
              <a:buFont typeface="Arial" panose="020B0604020202020204" pitchFamily="34" charset="0"/>
              <a:buChar char="•"/>
            </a:pPr>
            <a:endParaRPr lang="en-US" sz="4000" dirty="0"/>
          </a:p>
          <a:p>
            <a:endParaRPr lang="en-US" dirty="0"/>
          </a:p>
        </p:txBody>
      </p:sp>
    </p:spTree>
    <p:extLst>
      <p:ext uri="{BB962C8B-B14F-4D97-AF65-F5344CB8AC3E}">
        <p14:creationId xmlns:p14="http://schemas.microsoft.com/office/powerpoint/2010/main" val="24602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365126"/>
            <a:ext cx="7886700" cy="1870904"/>
          </a:xfrm>
        </p:spPr>
      </p:pic>
      <p:sp>
        <p:nvSpPr>
          <p:cNvPr id="7" name="Rectangle 6"/>
          <p:cNvSpPr/>
          <p:nvPr/>
        </p:nvSpPr>
        <p:spPr>
          <a:xfrm>
            <a:off x="977900" y="2969617"/>
            <a:ext cx="5765800" cy="2246769"/>
          </a:xfrm>
          <a:prstGeom prst="rect">
            <a:avLst/>
          </a:prstGeom>
        </p:spPr>
        <p:txBody>
          <a:bodyPr wrap="square">
            <a:spAutoFit/>
          </a:bodyPr>
          <a:lstStyle/>
          <a:p>
            <a:r>
              <a:rPr lang="en-US" b="1" dirty="0">
                <a:solidFill>
                  <a:srgbClr val="595959"/>
                </a:solidFill>
                <a:effectLst/>
                <a:latin typeface="Palatino Linotype" panose="02040502050505030304" pitchFamily="18" charset="0"/>
              </a:rPr>
              <a:t>Adam Grinold</a:t>
            </a:r>
            <a:r>
              <a:rPr lang="en-US" dirty="0">
                <a:solidFill>
                  <a:srgbClr val="7F7F7F"/>
                </a:solidFill>
                <a:effectLst/>
                <a:latin typeface="Palatino Linotype" panose="02040502050505030304" pitchFamily="18" charset="0"/>
              </a:rPr>
              <a:t> </a:t>
            </a:r>
            <a:r>
              <a:rPr lang="en-US" dirty="0">
                <a:solidFill>
                  <a:srgbClr val="7F7F7F"/>
                </a:solidFill>
                <a:effectLst/>
                <a:latin typeface="Arial" panose="020B0604020202020204" pitchFamily="34" charset="0"/>
              </a:rPr>
              <a:t>│</a:t>
            </a:r>
            <a:r>
              <a:rPr lang="en-US" dirty="0">
                <a:solidFill>
                  <a:srgbClr val="595959"/>
                </a:solidFill>
                <a:effectLst/>
                <a:latin typeface="Palatino Linotype" panose="02040502050505030304" pitchFamily="18" charset="0"/>
              </a:rPr>
              <a:t>Executive Director</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Brattleboro Development Credit Corporation</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76 Cotton Mill Hill</a:t>
            </a:r>
            <a:r>
              <a:rPr lang="en-US" sz="3200" dirty="0">
                <a:solidFill>
                  <a:srgbClr val="7F7F7F"/>
                </a:solidFill>
                <a:effectLst/>
                <a:latin typeface="Palatino Linotype" panose="02040502050505030304" pitchFamily="18" charset="0"/>
              </a:rPr>
              <a:t> | </a:t>
            </a:r>
            <a:r>
              <a:rPr lang="en-US" dirty="0">
                <a:solidFill>
                  <a:srgbClr val="7F7F7F"/>
                </a:solidFill>
                <a:effectLst/>
                <a:latin typeface="Palatino Linotype" panose="02040502050505030304" pitchFamily="18" charset="0"/>
              </a:rPr>
              <a:t>Brattleboro VT 05301</a:t>
            </a:r>
            <a:endParaRPr lang="en-US" sz="3200" dirty="0">
              <a:effectLst/>
              <a:latin typeface="Times New Roman" panose="02020603050405020304" pitchFamily="18" charset="0"/>
            </a:endParaRPr>
          </a:p>
          <a:p>
            <a:r>
              <a:rPr lang="en-US" u="sng" dirty="0">
                <a:solidFill>
                  <a:srgbClr val="7F7F7F"/>
                </a:solidFill>
                <a:effectLst/>
                <a:latin typeface="Palatino Linotype" panose="02040502050505030304" pitchFamily="18" charset="0"/>
                <a:hlinkClick r:id="rId3"/>
              </a:rPr>
              <a:t>802 257 7731</a:t>
            </a:r>
            <a:r>
              <a:rPr lang="en-US" dirty="0">
                <a:effectLst/>
                <a:latin typeface="Palatino Linotype, serif"/>
              </a:rPr>
              <a:t> ext. 224 Office | </a:t>
            </a:r>
            <a:r>
              <a:rPr lang="en-US" u="sng" dirty="0">
                <a:solidFill>
                  <a:srgbClr val="7F7F7F"/>
                </a:solidFill>
                <a:effectLst/>
                <a:latin typeface="Palatino Linotype" panose="02040502050505030304" pitchFamily="18" charset="0"/>
                <a:hlinkClick r:id="rId4"/>
              </a:rPr>
              <a:t>802.257.0294</a:t>
            </a:r>
            <a:r>
              <a:rPr lang="en-US" u="sng" dirty="0">
                <a:solidFill>
                  <a:srgbClr val="7F7F7F"/>
                </a:solidFill>
                <a:effectLst/>
                <a:latin typeface="Palatino Linotype" panose="02040502050505030304" pitchFamily="18" charset="0"/>
              </a:rPr>
              <a:t> </a:t>
            </a:r>
          </a:p>
          <a:p>
            <a:r>
              <a:rPr lang="en-US" b="1" dirty="0">
                <a:effectLst/>
                <a:latin typeface="Palatino Linotype" panose="02040502050505030304" pitchFamily="18" charset="0"/>
                <a:ea typeface="MS UI Gothic" panose="020B0600070205080204" pitchFamily="34" charset="-128"/>
              </a:rPr>
              <a:t>Fax</a:t>
            </a:r>
            <a:r>
              <a:rPr lang="en-US" dirty="0">
                <a:latin typeface="Palatino Linotype" panose="02040502050505030304" pitchFamily="18" charset="0"/>
              </a:rPr>
              <a:t> </a:t>
            </a:r>
            <a:r>
              <a:rPr lang="en-US" dirty="0">
                <a:effectLst/>
                <a:latin typeface="Palatino Linotype, serif"/>
              </a:rPr>
              <a:t>802 780 7828 Mobile</a:t>
            </a:r>
            <a:endParaRPr lang="en-US" dirty="0">
              <a:effectLst/>
            </a:endParaRPr>
          </a:p>
          <a:p>
            <a:r>
              <a:rPr lang="en-US" u="sng" dirty="0">
                <a:effectLst/>
                <a:latin typeface="Palatino Linotype, serif"/>
                <a:hlinkClick r:id="rId5"/>
              </a:rPr>
              <a:t>brattleborodevelopment.com</a:t>
            </a:r>
            <a:endParaRPr lang="en-US" dirty="0">
              <a:effectLst/>
            </a:endParaRPr>
          </a:p>
          <a:p>
            <a:r>
              <a:rPr lang="en-US" dirty="0">
                <a:effectLst/>
                <a:latin typeface="Palatino Linotype, serif"/>
                <a:hlinkClick r:id="rId6"/>
              </a:rPr>
              <a:t>seveds.com</a:t>
            </a:r>
            <a:endParaRPr lang="en-US" dirty="0">
              <a:effectLst/>
            </a:endParaRPr>
          </a:p>
        </p:txBody>
      </p:sp>
      <p:pic>
        <p:nvPicPr>
          <p:cNvPr id="1029" name="Picture 5" descr="https://ci4.googleusercontent.com/proxy/KRVDZUS1jlIK4U1m9r7e9ta8yJGGEjXW9ZuMi734jilJcbEYvxMrDkJJ1SBCMUqcMoBV04PlhV3t0rFMV-54Rnc80XZHLRVMOtvs0P7w-62gaoVIq4t82ic-1v5RritFte6f3QztgGNPIcrCcWeE7af8_UAjrTNJcUGMwzU=s0-d-e1-ft#https://docs.google.com/a/brattleborodevelopment.com/uc?id=0B7Js9JZVuyaSdE9uLTA0RFJZRjg&amp;export=downlo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2100" y="5732462"/>
            <a:ext cx="1905000" cy="7334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s://ci5.googleusercontent.com/proxy/jxrYSyjKyA4H41Ge7WW_i142n0rAkuxFblm5OnA4DdPs6Spw37Dk2Af_br6bfsA5LcpPUwoNTiw4RqbTvA9tisFy8Easduo7xxav6gYzjpyj873gCQ1s_IM67pQUPPVvaljvOiRTBWPcrry2nMwjd1aeraMENloXMxnpFP8=s0-d-e1-ft#https://docs.google.com/a/brattleborodevelopment.com/uc?id=0B7Js9JZVuyaSWnpHTkpBbDQwQU0&amp;export=downlo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5768975"/>
            <a:ext cx="1905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63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476668"/>
            <a:ext cx="7289800" cy="5700295"/>
          </a:xfrm>
        </p:spPr>
      </p:pic>
    </p:spTree>
    <p:extLst>
      <p:ext uri="{BB962C8B-B14F-4D97-AF65-F5344CB8AC3E}">
        <p14:creationId xmlns:p14="http://schemas.microsoft.com/office/powerpoint/2010/main" val="211715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1200" y="3980786"/>
            <a:ext cx="7753349" cy="2585323"/>
          </a:xfrm>
          <a:prstGeom prst="rect">
            <a:avLst/>
          </a:prstGeom>
          <a:ln w="19050">
            <a:solidFill>
              <a:schemeClr val="tx1"/>
            </a:solidFill>
          </a:ln>
        </p:spPr>
        <p:txBody>
          <a:bodyPr wrap="square">
            <a:spAutoFit/>
          </a:bodyPr>
          <a:lstStyle/>
          <a:p>
            <a:pPr algn="ctr"/>
            <a:r>
              <a:rPr lang="en-US" b="0" i="0" u="none" strike="noStrike" baseline="0" dirty="0">
                <a:latin typeface="Segoe UI Light" panose="020B0502040204020203" pitchFamily="34" charset="0"/>
              </a:rPr>
              <a:t>From 2013 to 2014, Windham County </a:t>
            </a:r>
            <a:r>
              <a:rPr lang="en-US" b="1" i="0" u="none" strike="noStrike" baseline="0" dirty="0">
                <a:latin typeface="Segoe UI Light" panose="020B0502040204020203" pitchFamily="34" charset="0"/>
              </a:rPr>
              <a:t>led growth within the tristate</a:t>
            </a:r>
            <a:r>
              <a:rPr lang="en-US" b="1" i="0" u="none" strike="noStrike" dirty="0">
                <a:latin typeface="Segoe UI Light" panose="020B0502040204020203" pitchFamily="34" charset="0"/>
              </a:rPr>
              <a:t> </a:t>
            </a:r>
            <a:r>
              <a:rPr lang="en-US" b="1" i="0" u="none" strike="noStrike" baseline="0" dirty="0">
                <a:latin typeface="Segoe UI Light" panose="020B0502040204020203" pitchFamily="34" charset="0"/>
              </a:rPr>
              <a:t>region</a:t>
            </a:r>
            <a:r>
              <a:rPr lang="en-US" b="0" i="0" u="none" strike="noStrike" baseline="0" dirty="0">
                <a:latin typeface="Segoe UI Light" panose="020B0502040204020203" pitchFamily="34" charset="0"/>
              </a:rPr>
              <a:t> at an increase of 450</a:t>
            </a:r>
            <a:r>
              <a:rPr lang="en-US" b="0" i="0" u="none" strike="noStrike" dirty="0">
                <a:latin typeface="Segoe UI Light" panose="020B0502040204020203" pitchFamily="34" charset="0"/>
              </a:rPr>
              <a:t> </a:t>
            </a:r>
            <a:r>
              <a:rPr lang="en-US" b="0" i="0" u="none" strike="noStrike" baseline="0" dirty="0">
                <a:latin typeface="Segoe UI Light" panose="020B0502040204020203" pitchFamily="34" charset="0"/>
              </a:rPr>
              <a:t>jobs (1.4%). </a:t>
            </a:r>
          </a:p>
          <a:p>
            <a:pPr algn="ctr"/>
            <a:endParaRPr lang="en-US" dirty="0">
              <a:latin typeface="Segoe UI Light" panose="020B0502040204020203" pitchFamily="34" charset="0"/>
            </a:endParaRPr>
          </a:p>
          <a:p>
            <a:pPr algn="ctr"/>
            <a:r>
              <a:rPr lang="en-US" b="0" i="0" u="none" strike="noStrike" baseline="0" dirty="0">
                <a:latin typeface="Segoe UI Light" panose="020B0502040204020203" pitchFamily="34" charset="0"/>
              </a:rPr>
              <a:t>The </a:t>
            </a:r>
            <a:r>
              <a:rPr lang="en-US" b="1" i="0" u="none" strike="noStrike" baseline="0" dirty="0">
                <a:latin typeface="Segoe UI Light" panose="020B0502040204020203" pitchFamily="34" charset="0"/>
              </a:rPr>
              <a:t>county’s GDP also saw an increase</a:t>
            </a:r>
            <a:r>
              <a:rPr lang="en-US" b="0" i="0" u="none" strike="noStrike" baseline="0" dirty="0">
                <a:latin typeface="Segoe UI Light" panose="020B0502040204020203" pitchFamily="34" charset="0"/>
              </a:rPr>
              <a:t> from 2012 to 2013 in the amount of 5.3% (GDP</a:t>
            </a:r>
            <a:r>
              <a:rPr lang="en-US" b="0" i="0" u="none" strike="noStrike" dirty="0">
                <a:latin typeface="Segoe UI Light" panose="020B0502040204020203" pitchFamily="34" charset="0"/>
              </a:rPr>
              <a:t> </a:t>
            </a:r>
            <a:r>
              <a:rPr lang="en-US" b="0" i="0" u="none" strike="noStrike" baseline="0" dirty="0">
                <a:latin typeface="Segoe UI Light" panose="020B0502040204020203" pitchFamily="34" charset="0"/>
              </a:rPr>
              <a:t>2012: $2,512,271,397, GDP 2013: $2,645,945,662 Change: 133,674,265 Growth: 5.3%). </a:t>
            </a:r>
          </a:p>
          <a:p>
            <a:pPr algn="ctr"/>
            <a:endParaRPr lang="en-US" dirty="0">
              <a:latin typeface="Segoe UI Light" panose="020B0502040204020203" pitchFamily="34" charset="0"/>
            </a:endParaRPr>
          </a:p>
          <a:p>
            <a:pPr algn="ctr"/>
            <a:r>
              <a:rPr lang="en-US" b="0" i="0" u="none" strike="noStrike" baseline="0" dirty="0">
                <a:latin typeface="Segoe UI Light" panose="020B0502040204020203" pitchFamily="34" charset="0"/>
              </a:rPr>
              <a:t>We are</a:t>
            </a:r>
            <a:r>
              <a:rPr lang="en-US" b="0" i="0" u="none" strike="noStrike" dirty="0">
                <a:latin typeface="Segoe UI Light" panose="020B0502040204020203" pitchFamily="34" charset="0"/>
              </a:rPr>
              <a:t> </a:t>
            </a:r>
            <a:r>
              <a:rPr lang="en-US" b="0" i="0" u="none" strike="noStrike" baseline="0" dirty="0">
                <a:latin typeface="Segoe UI Light" panose="020B0502040204020203" pitchFamily="34" charset="0"/>
              </a:rPr>
              <a:t>beginning to see </a:t>
            </a:r>
            <a:r>
              <a:rPr lang="en-US" b="1" i="0" u="none" strike="noStrike" baseline="0" dirty="0">
                <a:latin typeface="Segoe UI Light" panose="020B0502040204020203" pitchFamily="34" charset="0"/>
              </a:rPr>
              <a:t>positive economic effects </a:t>
            </a:r>
            <a:r>
              <a:rPr lang="en-US" b="0" i="0" u="none" strike="noStrike" baseline="0" dirty="0">
                <a:latin typeface="Segoe UI Light" panose="020B0502040204020203" pitchFamily="34" charset="0"/>
              </a:rPr>
              <a:t>from implementation of the CEDS.</a:t>
            </a:r>
            <a:endParaRPr lang="en-US" dirty="0">
              <a:latin typeface="Segoe UI Light" panose="020B05020402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2199" y="160338"/>
            <a:ext cx="4832349" cy="3820448"/>
          </a:xfrm>
        </p:spPr>
      </p:pic>
      <p:sp>
        <p:nvSpPr>
          <p:cNvPr id="7" name="AutoShape 2" descr="Image result for iedc excellence in economic development"/>
          <p:cNvSpPr>
            <a:spLocks noChangeAspect="1" noChangeArrowheads="1"/>
          </p:cNvSpPr>
          <p:nvPr/>
        </p:nvSpPr>
        <p:spPr bwMode="auto">
          <a:xfrm>
            <a:off x="155574" y="-144463"/>
            <a:ext cx="1851025" cy="18510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iedc excellence in economic develo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824705" y="477132"/>
            <a:ext cx="2363790" cy="3382231"/>
          </a:xfrm>
          <a:prstGeom prst="rect">
            <a:avLst/>
          </a:prstGeom>
        </p:spPr>
      </p:pic>
    </p:spTree>
    <p:extLst>
      <p:ext uri="{BB962C8B-B14F-4D97-AF65-F5344CB8AC3E}">
        <p14:creationId xmlns:p14="http://schemas.microsoft.com/office/powerpoint/2010/main" val="161105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365126"/>
            <a:ext cx="7886700" cy="1870904"/>
          </a:xfrm>
        </p:spPr>
      </p:pic>
      <p:sp>
        <p:nvSpPr>
          <p:cNvPr id="7" name="Rectangle 6"/>
          <p:cNvSpPr/>
          <p:nvPr/>
        </p:nvSpPr>
        <p:spPr>
          <a:xfrm>
            <a:off x="977900" y="2969617"/>
            <a:ext cx="7620816" cy="1969770"/>
          </a:xfrm>
          <a:prstGeom prst="rect">
            <a:avLst/>
          </a:prstGeom>
        </p:spPr>
        <p:txBody>
          <a:bodyPr wrap="square">
            <a:spAutoFit/>
          </a:bodyPr>
          <a:lstStyle/>
          <a:p>
            <a:r>
              <a:rPr lang="en-US" b="1" dirty="0">
                <a:solidFill>
                  <a:srgbClr val="595959"/>
                </a:solidFill>
                <a:effectLst/>
                <a:latin typeface="Palatino Linotype" panose="02040502050505030304" pitchFamily="18" charset="0"/>
              </a:rPr>
              <a:t>Bill Colvin</a:t>
            </a:r>
            <a:r>
              <a:rPr lang="en-US" dirty="0">
                <a:solidFill>
                  <a:srgbClr val="7F7F7F"/>
                </a:solidFill>
                <a:effectLst/>
                <a:latin typeface="Palatino Linotype" panose="02040502050505030304" pitchFamily="18" charset="0"/>
              </a:rPr>
              <a:t> </a:t>
            </a:r>
            <a:r>
              <a:rPr lang="en-US" dirty="0">
                <a:solidFill>
                  <a:srgbClr val="7F7F7F"/>
                </a:solidFill>
                <a:effectLst/>
                <a:latin typeface="Arial" panose="020B0604020202020204" pitchFamily="34" charset="0"/>
              </a:rPr>
              <a:t>│</a:t>
            </a:r>
            <a:r>
              <a:rPr lang="en-US" dirty="0">
                <a:solidFill>
                  <a:srgbClr val="595959"/>
                </a:solidFill>
                <a:effectLst/>
                <a:latin typeface="Palatino Linotype" panose="02040502050505030304" pitchFamily="18" charset="0"/>
              </a:rPr>
              <a:t>Acting Director, Bennington County Industrial Corporation</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Assistant Director, Bennington County Regional Commission</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111 South St, Suite 203</a:t>
            </a:r>
            <a:r>
              <a:rPr lang="en-US" sz="3200" dirty="0">
                <a:solidFill>
                  <a:srgbClr val="7F7F7F"/>
                </a:solidFill>
                <a:effectLst/>
                <a:latin typeface="Palatino Linotype" panose="02040502050505030304" pitchFamily="18" charset="0"/>
              </a:rPr>
              <a:t> | </a:t>
            </a:r>
            <a:r>
              <a:rPr lang="en-US" dirty="0">
                <a:solidFill>
                  <a:srgbClr val="7F7F7F"/>
                </a:solidFill>
                <a:effectLst/>
                <a:latin typeface="Palatino Linotype" panose="02040502050505030304" pitchFamily="18" charset="0"/>
              </a:rPr>
              <a:t>Bennington VT 05201</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802 442 0713</a:t>
            </a:r>
            <a:r>
              <a:rPr lang="en-US" dirty="0">
                <a:solidFill>
                  <a:srgbClr val="7F7F7F"/>
                </a:solidFill>
                <a:effectLst/>
                <a:latin typeface="Palatino Linotype, serif"/>
              </a:rPr>
              <a:t> ext. 1</a:t>
            </a:r>
          </a:p>
          <a:p>
            <a:r>
              <a:rPr lang="en-US" dirty="0">
                <a:solidFill>
                  <a:srgbClr val="7F7F7F"/>
                </a:solidFill>
                <a:effectLst/>
                <a:latin typeface="Palatino Linotype, serif"/>
              </a:rPr>
              <a:t>bcrcvt.org</a:t>
            </a:r>
            <a:endParaRPr lang="en-US" dirty="0">
              <a:solidFill>
                <a:srgbClr val="7F7F7F"/>
              </a:solidFill>
              <a:effectLst/>
            </a:endParaRPr>
          </a:p>
          <a:p>
            <a:r>
              <a:rPr lang="en-US" dirty="0">
                <a:solidFill>
                  <a:srgbClr val="7F7F7F"/>
                </a:solidFill>
                <a:effectLst/>
                <a:latin typeface="Palatino Linotype, serif"/>
              </a:rPr>
              <a:t>bcic.org</a:t>
            </a:r>
            <a:endParaRPr lang="en-US" dirty="0">
              <a:solidFill>
                <a:srgbClr val="7F7F7F"/>
              </a:solidFill>
              <a:effectLs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8603" y="5584258"/>
            <a:ext cx="900113" cy="9001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171" b="26845"/>
          <a:stretch/>
        </p:blipFill>
        <p:spPr bwMode="auto">
          <a:xfrm>
            <a:off x="628650" y="5584258"/>
            <a:ext cx="2373297" cy="88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25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Southern Vermont Economic Development Zone</a:t>
            </a:r>
          </a:p>
        </p:txBody>
      </p:sp>
      <p:sp>
        <p:nvSpPr>
          <p:cNvPr id="5" name="Content Placeholder 2"/>
          <p:cNvSpPr>
            <a:spLocks noGrp="1"/>
          </p:cNvSpPr>
          <p:nvPr>
            <p:ph idx="1"/>
          </p:nvPr>
        </p:nvSpPr>
        <p:spPr/>
        <p:txBody>
          <a:bodyPr>
            <a:normAutofit/>
          </a:bodyPr>
          <a:lstStyle/>
          <a:p>
            <a:pPr>
              <a:lnSpc>
                <a:spcPct val="140000"/>
              </a:lnSpc>
            </a:pPr>
            <a:r>
              <a:rPr lang="en-US" sz="2100" dirty="0"/>
              <a:t>Created by Vermont General Assembly – 2015</a:t>
            </a:r>
          </a:p>
          <a:p>
            <a:pPr>
              <a:lnSpc>
                <a:spcPct val="140000"/>
              </a:lnSpc>
            </a:pPr>
            <a:r>
              <a:rPr lang="en-US" sz="2100" dirty="0"/>
              <a:t>44 towns – BDCC &amp; BCRC</a:t>
            </a:r>
          </a:p>
          <a:p>
            <a:pPr>
              <a:lnSpc>
                <a:spcPct val="140000"/>
              </a:lnSpc>
            </a:pPr>
            <a:r>
              <a:rPr lang="en-US" sz="2100" dirty="0"/>
              <a:t>9 Member Committee </a:t>
            </a:r>
          </a:p>
          <a:p>
            <a:pPr lvl="1">
              <a:buFont typeface="Courier New"/>
              <a:buChar char="o"/>
            </a:pPr>
            <a:r>
              <a:rPr lang="en-US" sz="1500" dirty="0">
                <a:solidFill>
                  <a:schemeClr val="accent3"/>
                </a:solidFill>
              </a:rPr>
              <a:t>Gubernatorial Appointee – Wayne </a:t>
            </a:r>
            <a:r>
              <a:rPr lang="en-US" sz="1500" dirty="0" err="1">
                <a:solidFill>
                  <a:schemeClr val="accent3"/>
                </a:solidFill>
              </a:rPr>
              <a:t>Granquist</a:t>
            </a:r>
            <a:r>
              <a:rPr lang="en-US" sz="1500" dirty="0">
                <a:solidFill>
                  <a:schemeClr val="accent3"/>
                </a:solidFill>
              </a:rPr>
              <a:t> (Chair)</a:t>
            </a:r>
          </a:p>
          <a:p>
            <a:pPr lvl="1">
              <a:buFont typeface="Courier New"/>
              <a:buChar char="o"/>
            </a:pPr>
            <a:r>
              <a:rPr lang="en-US" sz="1500" dirty="0">
                <a:solidFill>
                  <a:schemeClr val="accent3"/>
                </a:solidFill>
              </a:rPr>
              <a:t>2 House – Lisa Sullivan, Michael Keane</a:t>
            </a:r>
          </a:p>
          <a:p>
            <a:pPr lvl="1">
              <a:buFont typeface="Courier New"/>
              <a:buChar char="o"/>
            </a:pPr>
            <a:r>
              <a:rPr lang="en-US" sz="1500" dirty="0">
                <a:solidFill>
                  <a:schemeClr val="accent3"/>
                </a:solidFill>
              </a:rPr>
              <a:t>2 Senate – Tom Cain, Dr. Mariko Silver</a:t>
            </a:r>
          </a:p>
          <a:p>
            <a:pPr lvl="1">
              <a:buFont typeface="Courier New"/>
              <a:buChar char="o"/>
            </a:pPr>
            <a:r>
              <a:rPr lang="en-US" sz="1500" dirty="0">
                <a:solidFill>
                  <a:schemeClr val="accent3"/>
                </a:solidFill>
              </a:rPr>
              <a:t>RDC’s – Adam Grinold, Peter Odierna</a:t>
            </a:r>
          </a:p>
          <a:p>
            <a:pPr lvl="1">
              <a:buFont typeface="Courier New"/>
              <a:buChar char="o"/>
            </a:pPr>
            <a:r>
              <a:rPr lang="en-US" sz="1500" dirty="0">
                <a:solidFill>
                  <a:schemeClr val="accent3"/>
                </a:solidFill>
              </a:rPr>
              <a:t>RPC’s – Chris Campany, Bill Colvin</a:t>
            </a:r>
          </a:p>
          <a:p>
            <a:r>
              <a:rPr lang="en-US" sz="2100" dirty="0"/>
              <a:t>Report due December 1, 2015</a:t>
            </a:r>
          </a:p>
          <a:p>
            <a:r>
              <a:rPr lang="en-US" sz="2100" dirty="0"/>
              <a:t>Report supplement issued July 7, 2016</a:t>
            </a:r>
          </a:p>
          <a:p>
            <a:pPr>
              <a:buNone/>
            </a:pPr>
            <a:endParaRPr lang="en-US" dirty="0"/>
          </a:p>
          <a:p>
            <a:pPr lvl="1">
              <a:buNone/>
            </a:pPr>
            <a:endParaRPr lang="en-US" dirty="0"/>
          </a:p>
          <a:p>
            <a:pPr lvl="1"/>
            <a:endParaRPr lang="en-US" dirty="0"/>
          </a:p>
        </p:txBody>
      </p:sp>
    </p:spTree>
    <p:extLst>
      <p:ext uri="{BB962C8B-B14F-4D97-AF65-F5344CB8AC3E}">
        <p14:creationId xmlns:p14="http://schemas.microsoft.com/office/powerpoint/2010/main" val="204020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Southern Vermont EDZ Development Zone - FINDINGS</a:t>
            </a:r>
          </a:p>
        </p:txBody>
      </p:sp>
      <p:sp>
        <p:nvSpPr>
          <p:cNvPr id="5" name="Content Placeholder 2"/>
          <p:cNvSpPr>
            <a:spLocks noGrp="1"/>
          </p:cNvSpPr>
          <p:nvPr>
            <p:ph idx="1"/>
          </p:nvPr>
        </p:nvSpPr>
        <p:spPr/>
        <p:txBody>
          <a:bodyPr>
            <a:normAutofit/>
          </a:bodyPr>
          <a:lstStyle/>
          <a:p>
            <a:pPr marL="182880" lvl="0" indent="-182880">
              <a:spcBef>
                <a:spcPts val="1200"/>
              </a:spcBef>
              <a:buClr>
                <a:srgbClr val="818E9F"/>
              </a:buClr>
              <a:buFont typeface="Wingdings 2" pitchFamily="18" charset="2"/>
              <a:buChar char=""/>
              <a:tabLst>
                <a:tab pos="1143000" algn="l"/>
              </a:tabLst>
            </a:pPr>
            <a:r>
              <a:rPr lang="en-US" sz="2000" dirty="0">
                <a:solidFill>
                  <a:schemeClr val="tx2"/>
                </a:solidFill>
                <a:latin typeface="Corbel" panose="020B0503020204020204"/>
              </a:rPr>
              <a:t>Shrinking Population</a:t>
            </a:r>
          </a:p>
          <a:p>
            <a:pPr marL="0" lvl="0" indent="0">
              <a:spcBef>
                <a:spcPts val="1200"/>
              </a:spcBef>
              <a:buClr>
                <a:srgbClr val="818E9F"/>
              </a:buClr>
              <a:buNone/>
              <a:tabLst>
                <a:tab pos="1143000" algn="l"/>
              </a:tabLst>
            </a:pPr>
            <a:r>
              <a:rPr lang="en-US" sz="2000" dirty="0">
                <a:solidFill>
                  <a:schemeClr val="tx2"/>
                </a:solidFill>
                <a:latin typeface="Corbel" panose="020B0503020204020204"/>
              </a:rPr>
              <a:t>	down 3.5% by 2030 (Rest of VT – down by 0.5%)</a:t>
            </a:r>
          </a:p>
          <a:p>
            <a:pPr marL="182880" lvl="0" indent="-182880">
              <a:spcBef>
                <a:spcPts val="1200"/>
              </a:spcBef>
              <a:buClr>
                <a:srgbClr val="818E9F"/>
              </a:buClr>
              <a:buFont typeface="Wingdings 2" pitchFamily="18" charset="2"/>
              <a:buChar char=""/>
              <a:tabLst>
                <a:tab pos="1143000" algn="l"/>
              </a:tabLst>
            </a:pPr>
            <a:r>
              <a:rPr lang="en-US" sz="2000" dirty="0">
                <a:solidFill>
                  <a:schemeClr val="tx2"/>
                </a:solidFill>
                <a:latin typeface="Corbel" panose="020B0503020204020204"/>
              </a:rPr>
              <a:t>Aging Population</a:t>
            </a:r>
          </a:p>
          <a:p>
            <a:pPr marL="0" lvl="0" indent="0">
              <a:spcBef>
                <a:spcPts val="1200"/>
              </a:spcBef>
              <a:buClr>
                <a:srgbClr val="818E9F"/>
              </a:buClr>
              <a:buNone/>
              <a:tabLst>
                <a:tab pos="1143000" algn="l"/>
              </a:tabLst>
            </a:pPr>
            <a:r>
              <a:rPr lang="en-US" sz="2000" dirty="0">
                <a:solidFill>
                  <a:schemeClr val="tx2"/>
                </a:solidFill>
                <a:latin typeface="Corbel" panose="020B0503020204020204"/>
              </a:rPr>
              <a:t>	30% of population over 65 by 2030	 </a:t>
            </a:r>
          </a:p>
          <a:p>
            <a:pPr marL="0" lvl="0" indent="0">
              <a:spcBef>
                <a:spcPts val="1200"/>
              </a:spcBef>
              <a:buClr>
                <a:srgbClr val="818E9F"/>
              </a:buClr>
              <a:buNone/>
              <a:tabLst>
                <a:tab pos="1143000" algn="l"/>
              </a:tabLst>
            </a:pPr>
            <a:r>
              <a:rPr lang="en-US" sz="2000" dirty="0">
                <a:solidFill>
                  <a:schemeClr val="tx2"/>
                </a:solidFill>
                <a:latin typeface="Corbel" panose="020B0503020204020204"/>
              </a:rPr>
              <a:t>	(2010 Census – 17.6%) </a:t>
            </a:r>
          </a:p>
          <a:p>
            <a:pPr marL="182880" lvl="0" indent="-182880">
              <a:spcBef>
                <a:spcPts val="1200"/>
              </a:spcBef>
              <a:buClr>
                <a:srgbClr val="818E9F"/>
              </a:buClr>
              <a:buFont typeface="Wingdings 2" pitchFamily="18" charset="2"/>
              <a:buChar char=""/>
              <a:tabLst>
                <a:tab pos="1143000" algn="l"/>
              </a:tabLst>
            </a:pPr>
            <a:r>
              <a:rPr lang="en-US" sz="2000" dirty="0">
                <a:solidFill>
                  <a:schemeClr val="tx2"/>
                </a:solidFill>
                <a:latin typeface="Corbel" panose="020B0503020204020204"/>
              </a:rPr>
              <a:t>Jobs Unfilled, Yet People Looking </a:t>
            </a:r>
          </a:p>
          <a:p>
            <a:pPr marL="0" lvl="0" indent="0">
              <a:spcBef>
                <a:spcPts val="1200"/>
              </a:spcBef>
              <a:buClr>
                <a:srgbClr val="818E9F"/>
              </a:buClr>
              <a:buNone/>
              <a:tabLst>
                <a:tab pos="1143000" algn="l"/>
              </a:tabLst>
            </a:pPr>
            <a:r>
              <a:rPr lang="en-US" sz="2000" dirty="0">
                <a:solidFill>
                  <a:schemeClr val="tx2"/>
                </a:solidFill>
                <a:latin typeface="Corbel" panose="020B0503020204020204"/>
              </a:rPr>
              <a:t>	VT Job Link in 2016: 7,529 Job Listings – 3,057 Job Seekers</a:t>
            </a:r>
          </a:p>
          <a:p>
            <a:pPr marL="182880" lvl="0" indent="-182880">
              <a:spcBef>
                <a:spcPts val="1200"/>
              </a:spcBef>
              <a:buClr>
                <a:srgbClr val="818E9F"/>
              </a:buClr>
              <a:buFont typeface="Wingdings 2" pitchFamily="18" charset="2"/>
              <a:buChar char=""/>
              <a:tabLst>
                <a:tab pos="1143000" algn="l"/>
              </a:tabLst>
            </a:pPr>
            <a:r>
              <a:rPr lang="en-US" sz="2000" dirty="0">
                <a:solidFill>
                  <a:schemeClr val="tx2"/>
                </a:solidFill>
                <a:latin typeface="Corbel" panose="020B0503020204020204"/>
              </a:rPr>
              <a:t>Tourism Revenues Rebounding More Slowly Than Northern VT</a:t>
            </a:r>
          </a:p>
          <a:p>
            <a:pPr marL="0" lvl="0" indent="0">
              <a:spcBef>
                <a:spcPts val="1200"/>
              </a:spcBef>
              <a:buClr>
                <a:srgbClr val="818E9F"/>
              </a:buClr>
              <a:buNone/>
              <a:tabLst>
                <a:tab pos="1143000" algn="l"/>
              </a:tabLst>
            </a:pPr>
            <a:r>
              <a:rPr lang="en-US" sz="2000" dirty="0">
                <a:solidFill>
                  <a:schemeClr val="tx2"/>
                </a:solidFill>
                <a:latin typeface="Corbel" panose="020B0503020204020204"/>
              </a:rPr>
              <a:t>	Rooms &amp; Meals Tax Receipts (No VT: +37%; So VT: +11%)</a:t>
            </a:r>
          </a:p>
          <a:p>
            <a:pPr marL="0" lvl="0" indent="0">
              <a:spcBef>
                <a:spcPts val="1200"/>
              </a:spcBef>
              <a:buClr>
                <a:srgbClr val="818E9F"/>
              </a:buClr>
              <a:buNone/>
              <a:tabLst>
                <a:tab pos="1143000" algn="l"/>
              </a:tabLst>
            </a:pPr>
            <a:r>
              <a:rPr lang="en-US" sz="2000" dirty="0">
                <a:solidFill>
                  <a:schemeClr val="tx2"/>
                </a:solidFill>
                <a:latin typeface="Corbel" panose="020B0503020204020204"/>
              </a:rPr>
              <a:t>	Retail Sales (No VT: +4%; So VT: -11%)</a:t>
            </a:r>
          </a:p>
        </p:txBody>
      </p:sp>
    </p:spTree>
    <p:extLst>
      <p:ext uri="{BB962C8B-B14F-4D97-AF65-F5344CB8AC3E}">
        <p14:creationId xmlns:p14="http://schemas.microsoft.com/office/powerpoint/2010/main" val="419701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Southern Vermont Economic Development Zone - RECS</a:t>
            </a:r>
          </a:p>
        </p:txBody>
      </p:sp>
      <p:sp>
        <p:nvSpPr>
          <p:cNvPr id="5" name="Content Placeholder 2"/>
          <p:cNvSpPr>
            <a:spLocks noGrp="1"/>
          </p:cNvSpPr>
          <p:nvPr>
            <p:ph idx="1"/>
          </p:nvPr>
        </p:nvSpPr>
        <p:spPr/>
        <p:txBody>
          <a:bodyPr>
            <a:normAutofit/>
          </a:bodyPr>
          <a:lstStyle/>
          <a:p>
            <a:pPr marL="514350" indent="-514350">
              <a:spcAft>
                <a:spcPts val="600"/>
              </a:spcAft>
              <a:buAutoNum type="arabicPeriod"/>
            </a:pPr>
            <a:r>
              <a:rPr lang="en-US" sz="2000" dirty="0">
                <a:solidFill>
                  <a:schemeClr val="accent5"/>
                </a:solidFill>
                <a:latin typeface="Century Gothic" panose="020B0502020202020204" pitchFamily="34" charset="0"/>
              </a:rPr>
              <a:t>Spur business development </a:t>
            </a:r>
            <a:r>
              <a:rPr lang="en-US" sz="2000" dirty="0">
                <a:latin typeface="Century Gothic" panose="020B0502020202020204" pitchFamily="34" charset="0"/>
              </a:rPr>
              <a:t>in the Zone through an integrated strategy.</a:t>
            </a:r>
          </a:p>
          <a:p>
            <a:pPr marL="914400" lvl="1" indent="-514350">
              <a:spcAft>
                <a:spcPts val="600"/>
              </a:spcAft>
            </a:pPr>
            <a:r>
              <a:rPr lang="en-US" sz="1800" dirty="0">
                <a:latin typeface="Century Gothic" panose="020B0502020202020204" pitchFamily="34" charset="0"/>
              </a:rPr>
              <a:t>Create </a:t>
            </a:r>
            <a:r>
              <a:rPr lang="en-US" sz="1800" dirty="0">
                <a:solidFill>
                  <a:schemeClr val="accent5"/>
                </a:solidFill>
                <a:latin typeface="Century Gothic" panose="020B0502020202020204" pitchFamily="34" charset="0"/>
              </a:rPr>
              <a:t>Southern Vermont CEDS </a:t>
            </a:r>
            <a:r>
              <a:rPr lang="en-US" sz="1800" dirty="0">
                <a:latin typeface="Century Gothic" panose="020B0502020202020204" pitchFamily="34" charset="0"/>
              </a:rPr>
              <a:t>– build off Windham Region/</a:t>
            </a:r>
            <a:r>
              <a:rPr lang="en-US" sz="1800" dirty="0" err="1">
                <a:latin typeface="Century Gothic" panose="020B0502020202020204" pitchFamily="34" charset="0"/>
              </a:rPr>
              <a:t>SeVEDS</a:t>
            </a:r>
            <a:endParaRPr lang="en-US" sz="1800" dirty="0">
              <a:latin typeface="Century Gothic" panose="020B0502020202020204" pitchFamily="34" charset="0"/>
            </a:endParaRPr>
          </a:p>
          <a:p>
            <a:pPr marL="514350" indent="-514350">
              <a:spcAft>
                <a:spcPts val="600"/>
              </a:spcAft>
              <a:buAutoNum type="arabicPeriod"/>
            </a:pPr>
            <a:r>
              <a:rPr lang="en-US" sz="2000" dirty="0">
                <a:latin typeface="Century Gothic" panose="020B0502020202020204" pitchFamily="34" charset="0"/>
              </a:rPr>
              <a:t>Implement the Southern Vermont Sustainable </a:t>
            </a:r>
            <a:r>
              <a:rPr lang="en-US" sz="2000" dirty="0">
                <a:solidFill>
                  <a:schemeClr val="accent5"/>
                </a:solidFill>
                <a:latin typeface="Century Gothic" panose="020B0502020202020204" pitchFamily="34" charset="0"/>
              </a:rPr>
              <a:t>Recruitment and Marketing</a:t>
            </a:r>
            <a:r>
              <a:rPr lang="en-US" sz="2000" dirty="0">
                <a:latin typeface="Century Gothic" panose="020B0502020202020204" pitchFamily="34" charset="0"/>
              </a:rPr>
              <a:t> Program.</a:t>
            </a:r>
          </a:p>
          <a:p>
            <a:pPr marL="514350" indent="-514350">
              <a:spcAft>
                <a:spcPts val="600"/>
              </a:spcAft>
              <a:buAutoNum type="arabicPeriod"/>
            </a:pPr>
            <a:r>
              <a:rPr lang="en-US" sz="2000" dirty="0">
                <a:latin typeface="Century Gothic" panose="020B0502020202020204" pitchFamily="34" charset="0"/>
              </a:rPr>
              <a:t>Integrate workforce </a:t>
            </a:r>
            <a:r>
              <a:rPr lang="en-US" sz="2000" dirty="0">
                <a:solidFill>
                  <a:schemeClr val="accent5"/>
                </a:solidFill>
                <a:latin typeface="Century Gothic" panose="020B0502020202020204" pitchFamily="34" charset="0"/>
              </a:rPr>
              <a:t>education, internship and career</a:t>
            </a:r>
            <a:r>
              <a:rPr lang="en-US" sz="2000" dirty="0">
                <a:latin typeface="Century Gothic" panose="020B0502020202020204" pitchFamily="34" charset="0"/>
              </a:rPr>
              <a:t> development programs.</a:t>
            </a:r>
          </a:p>
          <a:p>
            <a:pPr marL="514350" indent="-514350">
              <a:spcAft>
                <a:spcPts val="600"/>
              </a:spcAft>
              <a:buAutoNum type="arabicPeriod"/>
            </a:pPr>
            <a:r>
              <a:rPr lang="en-US" sz="2000" dirty="0">
                <a:latin typeface="Century Gothic" panose="020B0502020202020204" pitchFamily="34" charset="0"/>
              </a:rPr>
              <a:t>Create a private-public partnership to </a:t>
            </a:r>
            <a:r>
              <a:rPr lang="en-US" sz="2000" dirty="0">
                <a:solidFill>
                  <a:schemeClr val="accent5"/>
                </a:solidFill>
                <a:latin typeface="Century Gothic" panose="020B0502020202020204" pitchFamily="34" charset="0"/>
              </a:rPr>
              <a:t>attract investment </a:t>
            </a:r>
            <a:r>
              <a:rPr lang="en-US" sz="2000" dirty="0">
                <a:latin typeface="Century Gothic" panose="020B0502020202020204" pitchFamily="34" charset="0"/>
              </a:rPr>
              <a:t>capital to the Zone</a:t>
            </a:r>
          </a:p>
          <a:p>
            <a:pPr marL="514350" indent="-514350">
              <a:spcAft>
                <a:spcPts val="600"/>
              </a:spcAft>
              <a:buAutoNum type="arabicPeriod"/>
            </a:pPr>
            <a:r>
              <a:rPr lang="en-US" sz="2000" dirty="0">
                <a:latin typeface="Century Gothic" panose="020B0502020202020204" pitchFamily="34" charset="0"/>
              </a:rPr>
              <a:t>Define the role of the Zone Committee and/or other groups in </a:t>
            </a:r>
            <a:r>
              <a:rPr lang="en-US" sz="2000" dirty="0">
                <a:solidFill>
                  <a:schemeClr val="accent5"/>
                </a:solidFill>
                <a:latin typeface="Century Gothic" panose="020B0502020202020204" pitchFamily="34" charset="0"/>
              </a:rPr>
              <a:t>continuing the work </a:t>
            </a:r>
            <a:r>
              <a:rPr lang="en-US" sz="2000" dirty="0">
                <a:latin typeface="Century Gothic" panose="020B0502020202020204" pitchFamily="34" charset="0"/>
              </a:rPr>
              <a:t>and its mission.</a:t>
            </a:r>
          </a:p>
        </p:txBody>
      </p:sp>
    </p:spTree>
    <p:extLst>
      <p:ext uri="{BB962C8B-B14F-4D97-AF65-F5344CB8AC3E}">
        <p14:creationId xmlns:p14="http://schemas.microsoft.com/office/powerpoint/2010/main" val="337514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Southern Vermont Economic Development Zone - Legislation</a:t>
            </a:r>
          </a:p>
        </p:txBody>
      </p:sp>
      <p:sp>
        <p:nvSpPr>
          <p:cNvPr id="2" name="Content Placeholder 1"/>
          <p:cNvSpPr>
            <a:spLocks noGrp="1"/>
          </p:cNvSpPr>
          <p:nvPr>
            <p:ph idx="1"/>
          </p:nvPr>
        </p:nvSpPr>
        <p:spPr/>
        <p:txBody>
          <a:bodyPr>
            <a:normAutofit/>
          </a:bodyPr>
          <a:lstStyle/>
          <a:p>
            <a:pPr marL="0" indent="0">
              <a:buNone/>
            </a:pPr>
            <a:r>
              <a:rPr lang="en-US" sz="2000" b="1" dirty="0">
                <a:solidFill>
                  <a:srgbClr val="231F20"/>
                </a:solidFill>
                <a:latin typeface="Century Gothic" panose="020B0502020202020204" pitchFamily="34" charset="0"/>
              </a:rPr>
              <a:t>2016: Economic Development Planning funding for BCRC</a:t>
            </a:r>
          </a:p>
          <a:p>
            <a:pPr marL="342900" indent="-342900">
              <a:defRPr/>
            </a:pPr>
            <a:r>
              <a:rPr lang="en-US" sz="2000" dirty="0">
                <a:latin typeface="Century Gothic" panose="020B0502020202020204" pitchFamily="34" charset="0"/>
              </a:rPr>
              <a:t>Conduct inventory of </a:t>
            </a:r>
            <a:r>
              <a:rPr lang="en-US" sz="2000" dirty="0">
                <a:solidFill>
                  <a:schemeClr val="accent5"/>
                </a:solidFill>
                <a:latin typeface="Century Gothic" panose="020B0502020202020204" pitchFamily="34" charset="0"/>
              </a:rPr>
              <a:t>critical assets</a:t>
            </a:r>
          </a:p>
          <a:p>
            <a:pPr marL="342900" indent="-342900">
              <a:defRPr/>
            </a:pPr>
            <a:r>
              <a:rPr lang="en-US" sz="2000" dirty="0">
                <a:latin typeface="Century Gothic" panose="020B0502020202020204" pitchFamily="34" charset="0"/>
              </a:rPr>
              <a:t>Form EDA-consistent </a:t>
            </a:r>
            <a:r>
              <a:rPr lang="en-US" sz="2000" dirty="0">
                <a:solidFill>
                  <a:schemeClr val="accent5"/>
                </a:solidFill>
                <a:latin typeface="Century Gothic" panose="020B0502020202020204" pitchFamily="34" charset="0"/>
              </a:rPr>
              <a:t>Steering Committee </a:t>
            </a:r>
            <a:r>
              <a:rPr lang="en-US" sz="2000" dirty="0">
                <a:latin typeface="Century Gothic" panose="020B0502020202020204" pitchFamily="34" charset="0"/>
              </a:rPr>
              <a:t>to guide economic development work</a:t>
            </a:r>
          </a:p>
          <a:p>
            <a:pPr marL="342900" indent="-342900">
              <a:defRPr/>
            </a:pPr>
            <a:r>
              <a:rPr lang="en-US" sz="2000" dirty="0">
                <a:latin typeface="Century Gothic" panose="020B0502020202020204" pitchFamily="34" charset="0"/>
              </a:rPr>
              <a:t>Educate Committee members, private sector, and town officials on </a:t>
            </a:r>
            <a:r>
              <a:rPr lang="en-US" sz="2000" dirty="0">
                <a:solidFill>
                  <a:schemeClr val="accent5"/>
                </a:solidFill>
                <a:latin typeface="Century Gothic" panose="020B0502020202020204" pitchFamily="34" charset="0"/>
              </a:rPr>
              <a:t>CEDS process </a:t>
            </a:r>
            <a:r>
              <a:rPr lang="en-US" sz="2000" dirty="0">
                <a:latin typeface="Century Gothic" panose="020B0502020202020204" pitchFamily="34" charset="0"/>
              </a:rPr>
              <a:t>and requirements</a:t>
            </a:r>
          </a:p>
          <a:p>
            <a:pPr marL="342900" indent="-342900">
              <a:defRPr/>
            </a:pPr>
            <a:r>
              <a:rPr lang="en-US" sz="2000" dirty="0">
                <a:latin typeface="Century Gothic" panose="020B0502020202020204" pitchFamily="34" charset="0"/>
              </a:rPr>
              <a:t>Build </a:t>
            </a:r>
            <a:r>
              <a:rPr lang="en-US" sz="2000" dirty="0">
                <a:solidFill>
                  <a:schemeClr val="accent5"/>
                </a:solidFill>
                <a:latin typeface="Century Gothic" panose="020B0502020202020204" pitchFamily="34" charset="0"/>
              </a:rPr>
              <a:t>public support </a:t>
            </a:r>
            <a:r>
              <a:rPr lang="en-US" sz="2000" dirty="0">
                <a:latin typeface="Century Gothic" panose="020B0502020202020204" pitchFamily="34" charset="0"/>
              </a:rPr>
              <a:t>for process</a:t>
            </a:r>
          </a:p>
          <a:p>
            <a:pPr marL="342900" indent="-342900">
              <a:defRPr/>
            </a:pPr>
            <a:r>
              <a:rPr lang="en-US" sz="2000" dirty="0">
                <a:latin typeface="Century Gothic" panose="020B0502020202020204" pitchFamily="34" charset="0"/>
              </a:rPr>
              <a:t>Co-host </a:t>
            </a:r>
            <a:r>
              <a:rPr lang="en-US" sz="2000" dirty="0">
                <a:solidFill>
                  <a:schemeClr val="accent5"/>
                </a:solidFill>
                <a:latin typeface="Century Gothic" panose="020B0502020202020204" pitchFamily="34" charset="0"/>
              </a:rPr>
              <a:t>Southern Vermont Economic Development Summit </a:t>
            </a:r>
            <a:r>
              <a:rPr lang="en-US" sz="2000" dirty="0">
                <a:latin typeface="Century Gothic" panose="020B0502020202020204" pitchFamily="34" charset="0"/>
              </a:rPr>
              <a:t>with partners from the Windham County region.</a:t>
            </a:r>
          </a:p>
        </p:txBody>
      </p:sp>
    </p:spTree>
    <p:extLst>
      <p:ext uri="{BB962C8B-B14F-4D97-AF65-F5344CB8AC3E}">
        <p14:creationId xmlns:p14="http://schemas.microsoft.com/office/powerpoint/2010/main" val="210156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365126"/>
            <a:ext cx="7886700" cy="1870904"/>
          </a:xfrm>
        </p:spPr>
      </p:pic>
      <p:sp>
        <p:nvSpPr>
          <p:cNvPr id="7" name="Rectangle 6"/>
          <p:cNvSpPr/>
          <p:nvPr/>
        </p:nvSpPr>
        <p:spPr>
          <a:xfrm>
            <a:off x="977900" y="2969617"/>
            <a:ext cx="7620816" cy="1969770"/>
          </a:xfrm>
          <a:prstGeom prst="rect">
            <a:avLst/>
          </a:prstGeom>
        </p:spPr>
        <p:txBody>
          <a:bodyPr wrap="square">
            <a:spAutoFit/>
          </a:bodyPr>
          <a:lstStyle/>
          <a:p>
            <a:r>
              <a:rPr lang="en-US" b="1" dirty="0">
                <a:solidFill>
                  <a:srgbClr val="595959"/>
                </a:solidFill>
                <a:effectLst/>
                <a:latin typeface="Palatino Linotype" panose="02040502050505030304" pitchFamily="18" charset="0"/>
              </a:rPr>
              <a:t>Jonathan Cooper</a:t>
            </a:r>
            <a:r>
              <a:rPr lang="en-US" dirty="0">
                <a:solidFill>
                  <a:srgbClr val="7F7F7F"/>
                </a:solidFill>
                <a:effectLst/>
                <a:latin typeface="Palatino Linotype" panose="02040502050505030304" pitchFamily="18" charset="0"/>
              </a:rPr>
              <a:t> </a:t>
            </a:r>
            <a:r>
              <a:rPr lang="en-US" dirty="0">
                <a:solidFill>
                  <a:srgbClr val="7F7F7F"/>
                </a:solidFill>
                <a:effectLst/>
                <a:latin typeface="Arial" panose="020B0604020202020204" pitchFamily="34" charset="0"/>
              </a:rPr>
              <a:t>│</a:t>
            </a:r>
            <a:r>
              <a:rPr lang="en-US" dirty="0">
                <a:solidFill>
                  <a:srgbClr val="595959"/>
                </a:solidFill>
                <a:effectLst/>
                <a:latin typeface="Palatino Linotype" panose="02040502050505030304" pitchFamily="18" charset="0"/>
              </a:rPr>
              <a:t>Community &amp; Economic Development Specialist</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Bennington County Regional Commission</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111 South St, Suite 203</a:t>
            </a:r>
            <a:r>
              <a:rPr lang="en-US" sz="3200" dirty="0">
                <a:solidFill>
                  <a:srgbClr val="7F7F7F"/>
                </a:solidFill>
                <a:effectLst/>
                <a:latin typeface="Palatino Linotype" panose="02040502050505030304" pitchFamily="18" charset="0"/>
              </a:rPr>
              <a:t> | </a:t>
            </a:r>
            <a:r>
              <a:rPr lang="en-US" dirty="0">
                <a:solidFill>
                  <a:srgbClr val="7F7F7F"/>
                </a:solidFill>
                <a:effectLst/>
                <a:latin typeface="Palatino Linotype" panose="02040502050505030304" pitchFamily="18" charset="0"/>
              </a:rPr>
              <a:t>Bennington VT 05201</a:t>
            </a:r>
            <a:endParaRPr lang="en-US" sz="3200" dirty="0">
              <a:effectLst/>
              <a:latin typeface="Times New Roman" panose="02020603050405020304" pitchFamily="18" charset="0"/>
            </a:endParaRPr>
          </a:p>
          <a:p>
            <a:r>
              <a:rPr lang="en-US" dirty="0">
                <a:solidFill>
                  <a:srgbClr val="7F7F7F"/>
                </a:solidFill>
                <a:effectLst/>
                <a:latin typeface="Palatino Linotype" panose="02040502050505030304" pitchFamily="18" charset="0"/>
              </a:rPr>
              <a:t>802 442 0713</a:t>
            </a:r>
            <a:r>
              <a:rPr lang="en-US" dirty="0">
                <a:solidFill>
                  <a:srgbClr val="7F7F7F"/>
                </a:solidFill>
                <a:effectLst/>
                <a:latin typeface="Palatino Linotype, serif"/>
              </a:rPr>
              <a:t> ext. 312</a:t>
            </a:r>
          </a:p>
          <a:p>
            <a:r>
              <a:rPr lang="en-US" dirty="0">
                <a:solidFill>
                  <a:srgbClr val="7F7F7F"/>
                </a:solidFill>
                <a:effectLst/>
                <a:latin typeface="Palatino Linotype, serif"/>
              </a:rPr>
              <a:t>bcrcvt.org</a:t>
            </a:r>
            <a:endParaRPr lang="en-US" dirty="0">
              <a:solidFill>
                <a:srgbClr val="7F7F7F"/>
              </a:solidFill>
              <a:effectLst/>
            </a:endParaRPr>
          </a:p>
          <a:p>
            <a:r>
              <a:rPr lang="en-US" dirty="0">
                <a:solidFill>
                  <a:srgbClr val="7F7F7F"/>
                </a:solidFill>
                <a:effectLst/>
                <a:latin typeface="Palatino Linotype, serif"/>
              </a:rPr>
              <a:t>bcic.org</a:t>
            </a:r>
            <a:endParaRPr lang="en-US" dirty="0">
              <a:solidFill>
                <a:srgbClr val="7F7F7F"/>
              </a:solidFill>
              <a:effectLs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8603" y="5584258"/>
            <a:ext cx="900113" cy="9001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171" b="26845"/>
          <a:stretch/>
        </p:blipFill>
        <p:spPr bwMode="auto">
          <a:xfrm>
            <a:off x="628650" y="5584258"/>
            <a:ext cx="2373297" cy="88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38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Fall 2016: Common Conversations</a:t>
            </a:r>
            <a:endParaRPr lang="en-US" sz="2800" dirty="0"/>
          </a:p>
        </p:txBody>
      </p:sp>
      <p:sp>
        <p:nvSpPr>
          <p:cNvPr id="4" name="Content Placeholder 3"/>
          <p:cNvSpPr>
            <a:spLocks noGrp="1"/>
          </p:cNvSpPr>
          <p:nvPr>
            <p:ph sz="half" idx="2"/>
          </p:nvPr>
        </p:nvSpPr>
        <p:spPr/>
        <p:txBody>
          <a:bodyPr/>
          <a:lstStyle/>
          <a:p>
            <a:endParaRPr lang="en-US" dirty="0"/>
          </a:p>
        </p:txBody>
      </p:sp>
      <p:pic>
        <p:nvPicPr>
          <p:cNvPr id="5" name="Picture 4" descr="Macintosh HD:Users:mattharrington:Desktop:Shires BCIC BACC BCRC Logo:Slide1.jpg"/>
          <p:cNvPicPr/>
          <p:nvPr/>
        </p:nvPicPr>
        <p:blipFill rotWithShape="1">
          <a:blip r:embed="rId3">
            <a:extLst>
              <a:ext uri="{28A0092B-C50C-407E-A947-70E740481C1C}">
                <a14:useLocalDpi xmlns:a14="http://schemas.microsoft.com/office/drawing/2010/main" val="0"/>
              </a:ext>
            </a:extLst>
          </a:blip>
          <a:srcRect l="22021" t="18112" r="21020" b="14386"/>
          <a:stretch/>
        </p:blipFill>
        <p:spPr bwMode="auto">
          <a:xfrm>
            <a:off x="1210181" y="4001293"/>
            <a:ext cx="2564736" cy="2114963"/>
          </a:xfrm>
          <a:prstGeom prst="rect">
            <a:avLst/>
          </a:prstGeom>
          <a:noFill/>
          <a:ln>
            <a:noFill/>
          </a:ln>
          <a:extLst>
            <a:ext uri="{53640926-AAD7-44d8-BBD7-CCE9431645EC}">
              <a14:shadowObscured xmlns:a14="http://schemas.microsoft.com/office/drawing/2010/main" xmlns=""/>
            </a:ext>
          </a:extLst>
        </p:spPr>
      </p:pic>
      <p:pic>
        <p:nvPicPr>
          <p:cNvPr id="7" name="Content Placeholder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28650" y="1825624"/>
            <a:ext cx="4201699" cy="1845577"/>
          </a:xfrm>
        </p:spPr>
      </p:pic>
      <p:pic>
        <p:nvPicPr>
          <p:cNvPr id="6" name="Picture 5"/>
          <p:cNvPicPr>
            <a:picLocks noChangeAspect="1"/>
          </p:cNvPicPr>
          <p:nvPr/>
        </p:nvPicPr>
        <p:blipFill>
          <a:blip r:embed="rId5"/>
          <a:stretch>
            <a:fillRect/>
          </a:stretch>
        </p:blipFill>
        <p:spPr>
          <a:xfrm>
            <a:off x="4356448" y="2385080"/>
            <a:ext cx="4309903" cy="3232427"/>
          </a:xfrm>
          <a:prstGeom prst="rect">
            <a:avLst/>
          </a:prstGeom>
          <a:ln>
            <a:solidFill>
              <a:schemeClr val="tx1"/>
            </a:solidFill>
          </a:ln>
        </p:spPr>
      </p:pic>
    </p:spTree>
    <p:extLst>
      <p:ext uri="{BB962C8B-B14F-4D97-AF65-F5344CB8AC3E}">
        <p14:creationId xmlns:p14="http://schemas.microsoft.com/office/powerpoint/2010/main" val="317312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2017: The RED Group</a:t>
            </a:r>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1825626"/>
            <a:ext cx="3886200" cy="1513573"/>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1" y="1446676"/>
            <a:ext cx="4000499" cy="4730287"/>
          </a:xfrm>
          <a:prstGeom prst="rect">
            <a:avLst/>
          </a:prstGeom>
        </p:spPr>
      </p:pic>
      <p:pic>
        <p:nvPicPr>
          <p:cNvPr id="9" name="Picture 8"/>
          <p:cNvPicPr>
            <a:picLocks noChangeAspect="1"/>
          </p:cNvPicPr>
          <p:nvPr/>
        </p:nvPicPr>
        <p:blipFill rotWithShape="1">
          <a:blip r:embed="rId4"/>
          <a:srcRect l="5842" t="12486" r="10618" b="34171"/>
          <a:stretch/>
        </p:blipFill>
        <p:spPr>
          <a:xfrm>
            <a:off x="628650" y="4781146"/>
            <a:ext cx="3886201" cy="1395817"/>
          </a:xfrm>
          <a:prstGeom prst="rect">
            <a:avLst/>
          </a:prstGeom>
        </p:spPr>
      </p:pic>
      <p:pic>
        <p:nvPicPr>
          <p:cNvPr id="10" name="Picture 9"/>
          <p:cNvPicPr>
            <a:picLocks noChangeAspect="1"/>
          </p:cNvPicPr>
          <p:nvPr/>
        </p:nvPicPr>
        <p:blipFill rotWithShape="1">
          <a:blip r:embed="rId5"/>
          <a:srcRect l="7756" t="12055" r="7481" b="40779"/>
          <a:stretch/>
        </p:blipFill>
        <p:spPr>
          <a:xfrm>
            <a:off x="628650" y="3474136"/>
            <a:ext cx="3913808" cy="1225028"/>
          </a:xfrm>
          <a:prstGeom prst="rect">
            <a:avLst/>
          </a:prstGeom>
        </p:spPr>
      </p:pic>
    </p:spTree>
    <p:extLst>
      <p:ext uri="{BB962C8B-B14F-4D97-AF65-F5344CB8AC3E}">
        <p14:creationId xmlns:p14="http://schemas.microsoft.com/office/powerpoint/2010/main" val="365108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591690"/>
            <a:ext cx="873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6BB76D"/>
                </a:solidFill>
                <a:effectLst/>
                <a:latin typeface="Corbel" panose="020B0503020204020204" pitchFamily="34" charset="0"/>
                <a:ea typeface="MS Gothic" panose="020B0609070205080204" pitchFamily="49" charset="-128"/>
                <a:cs typeface="Times New Roman" panose="02020603050405020304" pitchFamily="18" charset="0"/>
              </a:rPr>
              <a:t>Community Development Block Grant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6BB76D"/>
                </a:solidFill>
                <a:effectLst/>
                <a:latin typeface="Corbel" panose="020B0503020204020204" pitchFamily="34" charset="0"/>
                <a:ea typeface="MS Gothic" panose="020B0609070205080204" pitchFamily="49" charset="-128"/>
                <a:cs typeface="Times New Roman" panose="02020603050405020304" pitchFamily="18" charset="0"/>
              </a:rPr>
              <a:t>Disaster Relief </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355600" y="1972438"/>
            <a:ext cx="8102600" cy="3970318"/>
          </a:xfrm>
          <a:prstGeom prst="rect">
            <a:avLst/>
          </a:prstGeom>
        </p:spPr>
        <p:txBody>
          <a:bodyPr wrap="square">
            <a:spAutoFit/>
          </a:bodyPr>
          <a:lstStyle/>
          <a:p>
            <a:pPr algn="just">
              <a:tabLst>
                <a:tab pos="228600" algn="l"/>
                <a:tab pos="685800" algn="l"/>
                <a:tab pos="685800" algn="l"/>
              </a:tabLst>
            </a:pPr>
            <a:r>
              <a:rPr lang="en-US" sz="2800" dirty="0">
                <a:solidFill>
                  <a:srgbClr val="3691AA"/>
                </a:solidFill>
                <a:effectLst/>
                <a:latin typeface="Corbel" panose="020B0503020204020204" pitchFamily="34" charset="0"/>
                <a:ea typeface="MS Gothic" panose="020B0609070205080204" pitchFamily="49" charset="-128"/>
                <a:cs typeface="Times New Roman" panose="02020603050405020304" pitchFamily="18" charset="0"/>
              </a:rPr>
              <a:t>BDCC and SRDC received funding via a Community Development Block Grant specific to Disaster Recovery from the Vermont Agency of Commerce and Community Development to assist businesses with “unmet disaster recovery needs” related to Tropical Storm Irene which impacted the region in 2011.  At the time, there was $8M in unmet need documented between Windham, Bennington and Windsor Counties.  </a:t>
            </a:r>
            <a:endParaRPr lang="en-US" sz="2800" dirty="0">
              <a:solidFill>
                <a:srgbClr val="404040"/>
              </a:solidFill>
              <a:effectLst/>
              <a:latin typeface="Corbel" panose="020B0503020204020204" pitchFamily="34" charset="0"/>
              <a:ea typeface="MS Gothic" panose="020B0609070205080204" pitchFamily="49" charset="-128"/>
              <a:cs typeface="Times New Roman" panose="02020603050405020304" pitchFamily="18" charset="0"/>
            </a:endParaRPr>
          </a:p>
        </p:txBody>
      </p:sp>
      <p:sp>
        <p:nvSpPr>
          <p:cNvPr id="7" name="Rectangle 6"/>
          <p:cNvSpPr/>
          <p:nvPr/>
        </p:nvSpPr>
        <p:spPr>
          <a:xfrm>
            <a:off x="4011039" y="5481091"/>
            <a:ext cx="320472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2012-2016</a:t>
            </a:r>
          </a:p>
        </p:txBody>
      </p:sp>
    </p:spTree>
    <p:extLst>
      <p:ext uri="{BB962C8B-B14F-4D97-AF65-F5344CB8AC3E}">
        <p14:creationId xmlns:p14="http://schemas.microsoft.com/office/powerpoint/2010/main" val="1352566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2017: The RED Group</a:t>
            </a:r>
          </a:p>
        </p:txBody>
      </p:sp>
      <p:sp>
        <p:nvSpPr>
          <p:cNvPr id="3" name="Content Placeholder 2"/>
          <p:cNvSpPr>
            <a:spLocks noGrp="1"/>
          </p:cNvSpPr>
          <p:nvPr>
            <p:ph sz="half" idx="1"/>
          </p:nvPr>
        </p:nvSpPr>
        <p:spPr/>
        <p:txBody>
          <a:bodyPr/>
          <a:lstStyle/>
          <a:p>
            <a:endParaRPr lang="en-US"/>
          </a:p>
        </p:txBody>
      </p:sp>
      <p:pic>
        <p:nvPicPr>
          <p:cNvPr id="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90689"/>
            <a:ext cx="7485410" cy="4036090"/>
          </a:xfrm>
        </p:spPr>
      </p:pic>
    </p:spTree>
    <p:extLst>
      <p:ext uri="{BB962C8B-B14F-4D97-AF65-F5344CB8AC3E}">
        <p14:creationId xmlns:p14="http://schemas.microsoft.com/office/powerpoint/2010/main" val="216714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2017: The RED Group</a:t>
            </a:r>
          </a:p>
        </p:txBody>
      </p:sp>
      <p:sp>
        <p:nvSpPr>
          <p:cNvPr id="3" name="Content Placeholder 2"/>
          <p:cNvSpPr>
            <a:spLocks noGrp="1"/>
          </p:cNvSpPr>
          <p:nvPr>
            <p:ph sz="half" idx="1"/>
          </p:nvPr>
        </p:nvSpPr>
        <p:spPr/>
        <p:txBody>
          <a:bodyPr/>
          <a:lstStyle/>
          <a:p>
            <a:endParaRPr lang="en-US"/>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25625"/>
            <a:ext cx="7455752" cy="3989100"/>
          </a:xfrm>
        </p:spPr>
      </p:pic>
    </p:spTree>
    <p:extLst>
      <p:ext uri="{BB962C8B-B14F-4D97-AF65-F5344CB8AC3E}">
        <p14:creationId xmlns:p14="http://schemas.microsoft.com/office/powerpoint/2010/main" val="3196067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2017: The RED Group</a:t>
            </a:r>
          </a:p>
        </p:txBody>
      </p:sp>
      <p:sp>
        <p:nvSpPr>
          <p:cNvPr id="5" name="Content Placeholder 4"/>
          <p:cNvSpPr>
            <a:spLocks noGrp="1"/>
          </p:cNvSpPr>
          <p:nvPr>
            <p:ph sz="half" idx="2"/>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1690689"/>
            <a:ext cx="3886200" cy="1422518"/>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4552" b="8059"/>
          <a:stretch/>
        </p:blipFill>
        <p:spPr>
          <a:xfrm>
            <a:off x="628650" y="3089814"/>
            <a:ext cx="7455752" cy="3087149"/>
          </a:xfrm>
          <a:prstGeom prst="rect">
            <a:avLst/>
          </a:prstGeom>
        </p:spPr>
      </p:pic>
    </p:spTree>
    <p:extLst>
      <p:ext uri="{BB962C8B-B14F-4D97-AF65-F5344CB8AC3E}">
        <p14:creationId xmlns:p14="http://schemas.microsoft.com/office/powerpoint/2010/main" val="1879037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2017: The RED Group</a:t>
            </a:r>
          </a:p>
        </p:txBody>
      </p:sp>
      <p:pic>
        <p:nvPicPr>
          <p:cNvPr id="3" name="Picture 2"/>
          <p:cNvPicPr>
            <a:picLocks noChangeAspect="1"/>
          </p:cNvPicPr>
          <p:nvPr/>
        </p:nvPicPr>
        <p:blipFill>
          <a:blip r:embed="rId2"/>
          <a:stretch>
            <a:fillRect/>
          </a:stretch>
        </p:blipFill>
        <p:spPr>
          <a:xfrm>
            <a:off x="628650" y="1212517"/>
            <a:ext cx="7185368" cy="5389026"/>
          </a:xfrm>
          <a:prstGeom prst="rect">
            <a:avLst/>
          </a:prstGeom>
        </p:spPr>
      </p:pic>
    </p:spTree>
    <p:extLst>
      <p:ext uri="{BB962C8B-B14F-4D97-AF65-F5344CB8AC3E}">
        <p14:creationId xmlns:p14="http://schemas.microsoft.com/office/powerpoint/2010/main" val="1384146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2017: the Joint Proposal</a:t>
            </a:r>
          </a:p>
        </p:txBody>
      </p:sp>
      <p:sp>
        <p:nvSpPr>
          <p:cNvPr id="3" name="Content Placeholder 2"/>
          <p:cNvSpPr>
            <a:spLocks noGrp="1"/>
          </p:cNvSpPr>
          <p:nvPr>
            <p:ph idx="1"/>
          </p:nvPr>
        </p:nvSpPr>
        <p:spPr>
          <a:xfrm>
            <a:off x="695646" y="1690688"/>
            <a:ext cx="7718512" cy="4743667"/>
          </a:xfrm>
        </p:spPr>
        <p:txBody>
          <a:bodyPr>
            <a:normAutofit fontScale="85000" lnSpcReduction="10000"/>
          </a:bodyPr>
          <a:lstStyle/>
          <a:p>
            <a:r>
              <a:rPr lang="en-US" b="1" dirty="0"/>
              <a:t>Goal:</a:t>
            </a:r>
            <a:r>
              <a:rPr lang="en-US" dirty="0"/>
              <a:t> A </a:t>
            </a:r>
            <a:r>
              <a:rPr lang="en-US" dirty="0">
                <a:solidFill>
                  <a:schemeClr val="accent5"/>
                </a:solidFill>
              </a:rPr>
              <a:t>CEDS</a:t>
            </a:r>
            <a:r>
              <a:rPr lang="en-US" dirty="0"/>
              <a:t> for Southern Vermont.</a:t>
            </a:r>
          </a:p>
          <a:p>
            <a:pPr lvl="0"/>
            <a:r>
              <a:rPr lang="en-US" b="1" dirty="0"/>
              <a:t>Geography:</a:t>
            </a:r>
            <a:r>
              <a:rPr lang="en-US" dirty="0"/>
              <a:t> </a:t>
            </a:r>
            <a:r>
              <a:rPr lang="en-US" dirty="0">
                <a:solidFill>
                  <a:schemeClr val="accent5"/>
                </a:solidFill>
              </a:rPr>
              <a:t>Southern Vermont</a:t>
            </a:r>
            <a:r>
              <a:rPr lang="en-US" dirty="0">
                <a:solidFill>
                  <a:schemeClr val="accent3"/>
                </a:solidFill>
              </a:rPr>
              <a:t> </a:t>
            </a:r>
            <a:r>
              <a:rPr lang="en-US" dirty="0"/>
              <a:t>Economic Development Zone.</a:t>
            </a:r>
            <a:endParaRPr lang="en-US" sz="2100" dirty="0"/>
          </a:p>
          <a:p>
            <a:pPr lvl="0"/>
            <a:r>
              <a:rPr lang="en-US" b="1" dirty="0"/>
              <a:t>Framework:</a:t>
            </a:r>
            <a:r>
              <a:rPr lang="en-US" dirty="0"/>
              <a:t>  </a:t>
            </a:r>
            <a:r>
              <a:rPr lang="en-US" dirty="0">
                <a:solidFill>
                  <a:schemeClr val="accent5"/>
                </a:solidFill>
              </a:rPr>
              <a:t>S.M.A.R.T. criteria </a:t>
            </a:r>
            <a:r>
              <a:rPr lang="en-US" dirty="0"/>
              <a:t>for </a:t>
            </a:r>
            <a:r>
              <a:rPr lang="en-US" dirty="0">
                <a:solidFill>
                  <a:schemeClr val="accent5"/>
                </a:solidFill>
              </a:rPr>
              <a:t>accountability and regional impact.</a:t>
            </a:r>
            <a:endParaRPr lang="en-US" sz="2100" dirty="0">
              <a:solidFill>
                <a:schemeClr val="accent5"/>
              </a:solidFill>
            </a:endParaRPr>
          </a:p>
          <a:p>
            <a:pPr lvl="0"/>
            <a:r>
              <a:rPr lang="en-US" b="1" dirty="0"/>
              <a:t>Deliverable:</a:t>
            </a:r>
            <a:r>
              <a:rPr lang="en-US" dirty="0"/>
              <a:t> </a:t>
            </a:r>
            <a:r>
              <a:rPr lang="en-US" dirty="0">
                <a:solidFill>
                  <a:schemeClr val="accent5"/>
                </a:solidFill>
              </a:rPr>
              <a:t>Engaging </a:t>
            </a:r>
            <a:r>
              <a:rPr lang="en-US" dirty="0"/>
              <a:t>document for the general public. </a:t>
            </a:r>
            <a:endParaRPr lang="en-US" sz="2100" dirty="0"/>
          </a:p>
          <a:p>
            <a:pPr lvl="0"/>
            <a:r>
              <a:rPr lang="en-US" b="1" dirty="0"/>
              <a:t>Application:</a:t>
            </a:r>
            <a:r>
              <a:rPr lang="en-US" dirty="0"/>
              <a:t> </a:t>
            </a:r>
            <a:r>
              <a:rPr lang="en-US" dirty="0">
                <a:solidFill>
                  <a:schemeClr val="accent5"/>
                </a:solidFill>
              </a:rPr>
              <a:t>BDCC as applicant</a:t>
            </a:r>
            <a:r>
              <a:rPr lang="en-US" dirty="0"/>
              <a:t>, BCRC as a sub-recipient.</a:t>
            </a:r>
            <a:endParaRPr lang="en-US" sz="2100" dirty="0"/>
          </a:p>
          <a:p>
            <a:pPr lvl="0"/>
            <a:r>
              <a:rPr lang="en-US" b="1" dirty="0"/>
              <a:t>Steering Committees:</a:t>
            </a:r>
            <a:r>
              <a:rPr lang="en-US" dirty="0"/>
              <a:t> The </a:t>
            </a:r>
            <a:r>
              <a:rPr lang="en-US" dirty="0">
                <a:solidFill>
                  <a:schemeClr val="accent5"/>
                </a:solidFill>
              </a:rPr>
              <a:t>RED Group </a:t>
            </a:r>
            <a:r>
              <a:rPr lang="en-US" dirty="0"/>
              <a:t>and </a:t>
            </a:r>
            <a:r>
              <a:rPr lang="en-US" dirty="0" err="1">
                <a:solidFill>
                  <a:schemeClr val="accent5"/>
                </a:solidFill>
              </a:rPr>
              <a:t>SeVEDS</a:t>
            </a:r>
            <a:r>
              <a:rPr lang="en-US" dirty="0"/>
              <a:t> will </a:t>
            </a:r>
            <a:r>
              <a:rPr lang="en-US" dirty="0">
                <a:solidFill>
                  <a:schemeClr val="accent5"/>
                </a:solidFill>
              </a:rPr>
              <a:t>devise strategies</a:t>
            </a:r>
            <a:r>
              <a:rPr lang="en-US" dirty="0"/>
              <a:t> in sub-regions, and recommend local projects to Joint Board.</a:t>
            </a:r>
            <a:endParaRPr lang="en-US" sz="2100" dirty="0"/>
          </a:p>
          <a:p>
            <a:pPr lvl="0"/>
            <a:r>
              <a:rPr lang="en-US" b="1" dirty="0"/>
              <a:t>Joint Board:</a:t>
            </a:r>
            <a:r>
              <a:rPr lang="en-US" dirty="0"/>
              <a:t> Meets 4-6 times per year to </a:t>
            </a:r>
            <a:r>
              <a:rPr lang="en-US" dirty="0">
                <a:solidFill>
                  <a:schemeClr val="accent5"/>
                </a:solidFill>
              </a:rPr>
              <a:t>review</a:t>
            </a:r>
            <a:r>
              <a:rPr lang="en-US" dirty="0"/>
              <a:t> progress, </a:t>
            </a:r>
            <a:r>
              <a:rPr lang="en-US" dirty="0">
                <a:solidFill>
                  <a:schemeClr val="accent5"/>
                </a:solidFill>
              </a:rPr>
              <a:t>evaluate</a:t>
            </a:r>
            <a:r>
              <a:rPr lang="en-US" dirty="0"/>
              <a:t> strategies, </a:t>
            </a:r>
            <a:r>
              <a:rPr lang="en-US" dirty="0">
                <a:solidFill>
                  <a:schemeClr val="accent5"/>
                </a:solidFill>
              </a:rPr>
              <a:t>prioritize</a:t>
            </a:r>
            <a:r>
              <a:rPr lang="en-US" dirty="0"/>
              <a:t> funding applications, etc.</a:t>
            </a:r>
            <a:endParaRPr lang="en-US" sz="2100" dirty="0"/>
          </a:p>
        </p:txBody>
      </p:sp>
    </p:spTree>
    <p:extLst>
      <p:ext uri="{BB962C8B-B14F-4D97-AF65-F5344CB8AC3E}">
        <p14:creationId xmlns:p14="http://schemas.microsoft.com/office/powerpoint/2010/main" val="3295466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2017: the Joint Proposal</a:t>
            </a:r>
          </a:p>
        </p:txBody>
      </p:sp>
      <p:pic>
        <p:nvPicPr>
          <p:cNvPr id="3" name="Picture 2"/>
          <p:cNvPicPr>
            <a:picLocks noChangeAspect="1"/>
          </p:cNvPicPr>
          <p:nvPr/>
        </p:nvPicPr>
        <p:blipFill>
          <a:blip r:embed="rId2"/>
          <a:stretch>
            <a:fillRect/>
          </a:stretch>
        </p:blipFill>
        <p:spPr>
          <a:xfrm>
            <a:off x="531301" y="1690689"/>
            <a:ext cx="8335862" cy="4688922"/>
          </a:xfrm>
          <a:prstGeom prst="rect">
            <a:avLst/>
          </a:prstGeom>
        </p:spPr>
      </p:pic>
    </p:spTree>
    <p:extLst>
      <p:ext uri="{BB962C8B-B14F-4D97-AF65-F5344CB8AC3E}">
        <p14:creationId xmlns:p14="http://schemas.microsoft.com/office/powerpoint/2010/main" val="2676898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47" y="486561"/>
            <a:ext cx="7961203" cy="1082691"/>
          </a:xfrm>
          <a:prstGeom prst="rect">
            <a:avLst/>
          </a:prstGeom>
        </p:spPr>
      </p:pic>
    </p:spTree>
    <p:extLst>
      <p:ext uri="{BB962C8B-B14F-4D97-AF65-F5344CB8AC3E}">
        <p14:creationId xmlns:p14="http://schemas.microsoft.com/office/powerpoint/2010/main" val="432727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47" y="486561"/>
            <a:ext cx="7961203" cy="108269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2969"/>
          <a:stretch/>
        </p:blipFill>
        <p:spPr>
          <a:xfrm>
            <a:off x="665655" y="1690687"/>
            <a:ext cx="7849695" cy="4634612"/>
          </a:xfrm>
          <a:prstGeom prst="rect">
            <a:avLst/>
          </a:prstGeom>
        </p:spPr>
      </p:pic>
    </p:spTree>
    <p:extLst>
      <p:ext uri="{BB962C8B-B14F-4D97-AF65-F5344CB8AC3E}">
        <p14:creationId xmlns:p14="http://schemas.microsoft.com/office/powerpoint/2010/main" val="237246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Southern Vermont</a:t>
            </a:r>
          </a:p>
        </p:txBody>
      </p:sp>
      <p:sp>
        <p:nvSpPr>
          <p:cNvPr id="3" name="Content Placeholder 2"/>
          <p:cNvSpPr>
            <a:spLocks noGrp="1"/>
          </p:cNvSpPr>
          <p:nvPr>
            <p:ph idx="1"/>
          </p:nvPr>
        </p:nvSpPr>
        <p:spPr/>
        <p:txBody>
          <a:bodyPr>
            <a:normAutofit lnSpcReduction="10000"/>
          </a:bodyPr>
          <a:lstStyle/>
          <a:p>
            <a:r>
              <a:rPr lang="en-US" b="1" dirty="0"/>
              <a:t>Background:</a:t>
            </a:r>
            <a:r>
              <a:rPr lang="en-US" dirty="0"/>
              <a:t>  Working with the Windham and Bennington Regional Planning Commissions, BDCC led development of a disaster recovery grant funded project for business assistance.</a:t>
            </a:r>
            <a:br>
              <a:rPr lang="en-US" dirty="0"/>
            </a:br>
            <a:r>
              <a:rPr lang="en-US" dirty="0"/>
              <a:t> </a:t>
            </a:r>
          </a:p>
          <a:p>
            <a:r>
              <a:rPr lang="en-US" dirty="0"/>
              <a:t>There were three parts to Windham/Bennington flood recovery project:  Village and Downtown Revitalization, the Flood Recovery Officer program and the Southern Vermont Sustainable Marketing Program (SVSMP)</a:t>
            </a:r>
            <a:r>
              <a:rPr lang="en-US" b="1" dirty="0"/>
              <a:t>.  </a:t>
            </a:r>
            <a:br>
              <a:rPr lang="en-US" b="1" dirty="0"/>
            </a:br>
            <a:endParaRPr lang="en-US" b="1" dirty="0"/>
          </a:p>
        </p:txBody>
      </p:sp>
      <p:sp>
        <p:nvSpPr>
          <p:cNvPr id="4" name="Rectangle 3"/>
          <p:cNvSpPr/>
          <p:nvPr/>
        </p:nvSpPr>
        <p:spPr>
          <a:xfrm>
            <a:off x="3968396" y="5253633"/>
            <a:ext cx="25026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2013-14</a:t>
            </a:r>
          </a:p>
        </p:txBody>
      </p:sp>
    </p:spTree>
    <p:extLst>
      <p:ext uri="{BB962C8B-B14F-4D97-AF65-F5344CB8AC3E}">
        <p14:creationId xmlns:p14="http://schemas.microsoft.com/office/powerpoint/2010/main" val="18139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6858001"/>
          </a:xfrm>
          <a:prstGeom prst="rect">
            <a:avLst/>
          </a:prstGeom>
        </p:spPr>
      </p:pic>
      <p:sp>
        <p:nvSpPr>
          <p:cNvPr id="5" name="Rectangle 4"/>
          <p:cNvSpPr/>
          <p:nvPr/>
        </p:nvSpPr>
        <p:spPr>
          <a:xfrm>
            <a:off x="5657151" y="614661"/>
            <a:ext cx="158889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2014</a:t>
            </a:r>
          </a:p>
        </p:txBody>
      </p:sp>
    </p:spTree>
    <p:extLst>
      <p:ext uri="{BB962C8B-B14F-4D97-AF65-F5344CB8AC3E}">
        <p14:creationId xmlns:p14="http://schemas.microsoft.com/office/powerpoint/2010/main" val="52539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6">
                    <a:lumMod val="75000"/>
                  </a:schemeClr>
                </a:solidFill>
              </a:rPr>
              <a:t>Southern Vermont Zone &amp; </a:t>
            </a:r>
            <a:br>
              <a:rPr lang="en-US" sz="4000" b="1" dirty="0">
                <a:solidFill>
                  <a:schemeClr val="accent6">
                    <a:lumMod val="75000"/>
                  </a:schemeClr>
                </a:solidFill>
              </a:rPr>
            </a:br>
            <a:r>
              <a:rPr lang="en-US" sz="4000" b="1" dirty="0">
                <a:solidFill>
                  <a:schemeClr val="accent6">
                    <a:lumMod val="75000"/>
                  </a:schemeClr>
                </a:solidFill>
              </a:rPr>
              <a:t>Southern Vermont Economy Project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16" y="1598612"/>
            <a:ext cx="4753505" cy="33559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15" y="5013322"/>
            <a:ext cx="8551917" cy="1438277"/>
          </a:xfrm>
          <a:prstGeom prst="rect">
            <a:avLst/>
          </a:prstGeom>
        </p:spPr>
      </p:pic>
      <p:sp>
        <p:nvSpPr>
          <p:cNvPr id="6" name="Rectangle 5"/>
          <p:cNvSpPr/>
          <p:nvPr/>
        </p:nvSpPr>
        <p:spPr>
          <a:xfrm>
            <a:off x="5435600" y="2814934"/>
            <a:ext cx="3438232"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2015-2017</a:t>
            </a:r>
          </a:p>
        </p:txBody>
      </p:sp>
    </p:spTree>
    <p:extLst>
      <p:ext uri="{BB962C8B-B14F-4D97-AF65-F5344CB8AC3E}">
        <p14:creationId xmlns:p14="http://schemas.microsoft.com/office/powerpoint/2010/main" val="267535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dirty="0"/>
              <a:t>Big Reasons Why Joint CEDS </a:t>
            </a:r>
          </a:p>
        </p:txBody>
      </p:sp>
      <p:sp>
        <p:nvSpPr>
          <p:cNvPr id="3" name="Content Placeholder 2"/>
          <p:cNvSpPr>
            <a:spLocks noGrp="1"/>
          </p:cNvSpPr>
          <p:nvPr>
            <p:ph idx="1"/>
          </p:nvPr>
        </p:nvSpPr>
        <p:spPr/>
        <p:txBody>
          <a:bodyPr/>
          <a:lstStyle/>
          <a:p>
            <a:r>
              <a:rPr lang="en-US" dirty="0"/>
              <a:t>Multi county CEDS are the norm</a:t>
            </a:r>
          </a:p>
          <a:p>
            <a:pPr lvl="1"/>
            <a:r>
              <a:rPr lang="en-US" dirty="0"/>
              <a:t>they often just work by </a:t>
            </a:r>
            <a:r>
              <a:rPr lang="en-US" b="1" dirty="0"/>
              <a:t>delegates</a:t>
            </a:r>
            <a:r>
              <a:rPr lang="en-US" dirty="0"/>
              <a:t> and lose the grassroots. </a:t>
            </a:r>
          </a:p>
          <a:p>
            <a:pPr lvl="1"/>
            <a:r>
              <a:rPr lang="en-US" dirty="0"/>
              <a:t>They often are not built to be implemented</a:t>
            </a:r>
          </a:p>
          <a:p>
            <a:r>
              <a:rPr lang="en-US" dirty="0"/>
              <a:t>Windham CEDS was an exception allowed due to</a:t>
            </a:r>
          </a:p>
          <a:p>
            <a:pPr lvl="1"/>
            <a:r>
              <a:rPr lang="en-US" dirty="0"/>
              <a:t>Nuclear power plant </a:t>
            </a:r>
          </a:p>
          <a:p>
            <a:pPr lvl="1"/>
            <a:r>
              <a:rPr lang="en-US" dirty="0"/>
              <a:t>Natural disaster</a:t>
            </a:r>
          </a:p>
          <a:p>
            <a:pPr marL="228600" lvl="1">
              <a:spcBef>
                <a:spcPts val="1000"/>
              </a:spcBef>
            </a:pPr>
            <a:r>
              <a:rPr lang="en-US" sz="2800" dirty="0"/>
              <a:t>EDA suggested joint CEDS in response to Zone creation</a:t>
            </a:r>
          </a:p>
        </p:txBody>
      </p:sp>
    </p:spTree>
    <p:extLst>
      <p:ext uri="{BB962C8B-B14F-4D97-AF65-F5344CB8AC3E}">
        <p14:creationId xmlns:p14="http://schemas.microsoft.com/office/powerpoint/2010/main" val="89661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365126"/>
            <a:ext cx="7886700" cy="1870904"/>
          </a:xfrm>
        </p:spPr>
      </p:pic>
      <p:sp>
        <p:nvSpPr>
          <p:cNvPr id="3" name="Rectangle 2"/>
          <p:cNvSpPr/>
          <p:nvPr/>
        </p:nvSpPr>
        <p:spPr>
          <a:xfrm>
            <a:off x="914400" y="2937639"/>
            <a:ext cx="7124700" cy="2585323"/>
          </a:xfrm>
          <a:prstGeom prst="rect">
            <a:avLst/>
          </a:prstGeom>
        </p:spPr>
        <p:txBody>
          <a:bodyPr wrap="square">
            <a:spAutoFit/>
          </a:bodyPr>
          <a:lstStyle/>
          <a:p>
            <a:r>
              <a:rPr lang="en-US" dirty="0"/>
              <a:t>Laura Sibilia</a:t>
            </a:r>
            <a:br>
              <a:rPr lang="en-US" dirty="0"/>
            </a:br>
            <a:r>
              <a:rPr lang="en-US" dirty="0"/>
              <a:t>Director of Regional Economic Development Strategies and Programs</a:t>
            </a:r>
            <a:br>
              <a:rPr lang="en-US" dirty="0"/>
            </a:br>
            <a:r>
              <a:rPr lang="en-US" dirty="0"/>
              <a:t>Brattleboro Development Credit Corporation</a:t>
            </a:r>
            <a:br>
              <a:rPr lang="en-US" dirty="0"/>
            </a:br>
            <a:r>
              <a:rPr lang="en-US" dirty="0"/>
              <a:t>76 Cotton Mill Hill</a:t>
            </a:r>
            <a:br>
              <a:rPr lang="en-US" dirty="0"/>
            </a:br>
            <a:r>
              <a:rPr lang="en-US" dirty="0"/>
              <a:t>Brattleboro, VT 05301</a:t>
            </a:r>
            <a:br>
              <a:rPr lang="en-US" dirty="0"/>
            </a:br>
            <a:r>
              <a:rPr lang="en-US" dirty="0">
                <a:hlinkClick r:id="rId3"/>
              </a:rPr>
              <a:t>www.SeVEDS.com</a:t>
            </a:r>
            <a:r>
              <a:rPr lang="en-US" dirty="0"/>
              <a:t> </a:t>
            </a:r>
            <a:br>
              <a:rPr lang="en-US" dirty="0"/>
            </a:br>
            <a:r>
              <a:rPr lang="en-US" dirty="0">
                <a:hlinkClick r:id="rId4"/>
              </a:rPr>
              <a:t>www.brattleborodevelopment.com</a:t>
            </a:r>
            <a:br>
              <a:rPr lang="en-US" dirty="0"/>
            </a:br>
            <a:r>
              <a:rPr lang="en-US" dirty="0"/>
              <a:t>work 802-257-7731</a:t>
            </a:r>
            <a:br>
              <a:rPr lang="en-US" dirty="0"/>
            </a:br>
            <a:r>
              <a:rPr lang="en-US" dirty="0"/>
              <a:t>cell 802-384-0233</a:t>
            </a:r>
          </a:p>
        </p:txBody>
      </p:sp>
      <p:pic>
        <p:nvPicPr>
          <p:cNvPr id="6" name="Picture 5" descr="https://ci5.googleusercontent.com/proxy/jxrYSyjKyA4H41Ge7WW_i142n0rAkuxFblm5OnA4DdPs6Spw37Dk2Af_br6bfsA5LcpPUwoNTiw4RqbTvA9tisFy8Easduo7xxav6gYzjpyj873gCQ1s_IM67pQUPPVvaljvOiRTBWPcrry2nMwjd1aeraMENloXMxnpFP8=s0-d-e1-ft#https://docs.google.com/a/brattleborodevelopment.com/uc?id=0B7Js9JZVuyaSWnpHTkpBbDQwQU0&amp;export=downlo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768975"/>
            <a:ext cx="190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s://ci4.googleusercontent.com/proxy/KRVDZUS1jlIK4U1m9r7e9ta8yJGGEjXW9ZuMi734jilJcbEYvxMrDkJJ1SBCMUqcMoBV04PlhV3t0rFMV-54Rnc80XZHLRVMOtvs0P7w-62gaoVIq4t82ic-1v5RritFte6f3QztgGNPIcrCcWeE7af8_UAjrTNJcUGMwzU=s0-d-e1-ft#https://docs.google.com/a/brattleborodevelopment.com/uc?id=0B7Js9JZVuyaSdE9uLTA0RFJZRjg&amp;export=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100" y="5732462"/>
            <a:ext cx="190500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1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1"/>
            <a:ext cx="8153400" cy="838200"/>
          </a:xfrm>
        </p:spPr>
        <p:txBody>
          <a:bodyPr>
            <a:normAutofit fontScale="90000"/>
          </a:bodyPr>
          <a:lstStyle/>
          <a:p>
            <a:r>
              <a:rPr lang="en-US" dirty="0"/>
              <a:t>SeVEDS</a:t>
            </a:r>
          </a:p>
        </p:txBody>
      </p:sp>
      <p:sp>
        <p:nvSpPr>
          <p:cNvPr id="3" name="Subtitle 2"/>
          <p:cNvSpPr>
            <a:spLocks noGrp="1"/>
          </p:cNvSpPr>
          <p:nvPr>
            <p:ph type="subTitle" idx="1"/>
          </p:nvPr>
        </p:nvSpPr>
        <p:spPr>
          <a:xfrm>
            <a:off x="685800" y="1447800"/>
            <a:ext cx="7924800" cy="4038600"/>
          </a:xfrm>
        </p:spPr>
        <p:txBody>
          <a:bodyPr>
            <a:normAutofit fontScale="40000" lnSpcReduction="20000"/>
          </a:bodyPr>
          <a:lstStyle/>
          <a:p>
            <a:r>
              <a:rPr lang="en-US" sz="6000" dirty="0"/>
              <a:t>Started in 2007 as a small group looking to improve broadband and cell service</a:t>
            </a:r>
          </a:p>
          <a:p>
            <a:endParaRPr lang="en-US" sz="6000" dirty="0"/>
          </a:p>
          <a:p>
            <a:r>
              <a:rPr lang="en-US" sz="6000" dirty="0"/>
              <a:t>After many meetings it became painfully clear that the region’s problem wasn’t lack of broadband, it was lack of economic development</a:t>
            </a:r>
            <a:br>
              <a:rPr lang="en-US" sz="6000" dirty="0"/>
            </a:br>
            <a:endParaRPr lang="en-US" sz="6000" dirty="0"/>
          </a:p>
          <a:p>
            <a:r>
              <a:rPr lang="en-US" sz="6000" dirty="0"/>
              <a:t>Assistance was offered by </a:t>
            </a:r>
            <a:r>
              <a:rPr lang="en-US" sz="6000" dirty="0" err="1"/>
              <a:t>Fairpoint</a:t>
            </a:r>
            <a:r>
              <a:rPr lang="en-US" sz="6000" dirty="0"/>
              <a:t> Communication and their contractor Vital Economies</a:t>
            </a:r>
          </a:p>
          <a:p>
            <a:endParaRPr lang="en-US" sz="6000" dirty="0"/>
          </a:p>
          <a:p>
            <a:r>
              <a:rPr lang="en-US" sz="6000" dirty="0"/>
              <a:t>Over 2 ½ years the SeVEDS organization solidified with a Board of Directors, and contracted staff from BDCC</a:t>
            </a:r>
          </a:p>
          <a:p>
            <a:endParaRPr lang="en-US" dirty="0"/>
          </a:p>
        </p:txBody>
      </p:sp>
      <p:pic>
        <p:nvPicPr>
          <p:cNvPr id="3077" name="Picture 5" descr="https://ci5.googleusercontent.com/proxy/jxrYSyjKyA4H41Ge7WW_i142n0rAkuxFblm5OnA4DdPs6Spw37Dk2Af_br6bfsA5LcpPUwoNTiw4RqbTvA9tisFy8Easduo7xxav6gYzjpyj873gCQ1s_IM67pQUPPVvaljvOiRTBWPcrry2nMwjd1aeraMENloXMxnpFP8=s0-d-e1-ft#https://docs.google.com/a/brattleborodevelopment.com/uc?id=0B7Js9JZVuyaSWnpHTkpBbDQwQU0&amp;export=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768975"/>
            <a:ext cx="190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ci4.googleusercontent.com/proxy/KRVDZUS1jlIK4U1m9r7e9ta8yJGGEjXW9ZuMi734jilJcbEYvxMrDkJJ1SBCMUqcMoBV04PlhV3t0rFMV-54Rnc80XZHLRVMOtvs0P7w-62gaoVIq4t82ic-1v5RritFte6f3QztgGNPIcrCcWeE7af8_UAjrTNJcUGMwzU=s0-d-e1-ft#https://docs.google.com/a/brattleborodevelopment.com/uc?id=0B7Js9JZVuyaSdE9uLTA0RFJZRjg&amp;export=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645149"/>
            <a:ext cx="190500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30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1841</TotalTime>
  <Words>1097</Words>
  <Application>Microsoft Office PowerPoint</Application>
  <PresentationFormat>On-screen Show (4:3)</PresentationFormat>
  <Paragraphs>233</Paragraphs>
  <Slides>37</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MS Gothic</vt:lpstr>
      <vt:lpstr>MS UI Gothic</vt:lpstr>
      <vt:lpstr>Arial</vt:lpstr>
      <vt:lpstr>Calibri</vt:lpstr>
      <vt:lpstr>Calibri Light</vt:lpstr>
      <vt:lpstr>Cambria</vt:lpstr>
      <vt:lpstr>Century Gothic</vt:lpstr>
      <vt:lpstr>Corbel</vt:lpstr>
      <vt:lpstr>Courier New</vt:lpstr>
      <vt:lpstr>Palatino Linotype</vt:lpstr>
      <vt:lpstr>Palatino Linotype, serif</vt:lpstr>
      <vt:lpstr>Segoe UI Light</vt:lpstr>
      <vt:lpstr>Times New Roman</vt:lpstr>
      <vt:lpstr>Wingdings 2</vt:lpstr>
      <vt:lpstr>Office Theme</vt:lpstr>
      <vt:lpstr>`</vt:lpstr>
      <vt:lpstr>`</vt:lpstr>
      <vt:lpstr>PowerPoint Presentation</vt:lpstr>
      <vt:lpstr>Strengthening Southern Vermont</vt:lpstr>
      <vt:lpstr>PowerPoint Presentation</vt:lpstr>
      <vt:lpstr>Southern Vermont Zone &amp;  Southern Vermont Economy Project</vt:lpstr>
      <vt:lpstr>Big Reasons Why Joint CEDS </vt:lpstr>
      <vt:lpstr>PowerPoint Presentation</vt:lpstr>
      <vt:lpstr>SeVEDS</vt:lpstr>
      <vt:lpstr>KEY=SeVEDS Regional Board and Private Sector Leadership</vt:lpstr>
      <vt:lpstr>SeVEDS Original Mission and Vision</vt:lpstr>
      <vt:lpstr>Regional Data</vt:lpstr>
      <vt:lpstr>SeVEDS Regional Data – Population </vt:lpstr>
      <vt:lpstr>SeVEDS Regional Data – Wage Stagnation </vt:lpstr>
      <vt:lpstr>PowerPoint Presentation</vt:lpstr>
      <vt:lpstr>Who developed the Windham Region CEDS?</vt:lpstr>
      <vt:lpstr>What has SeVEDS Done so far?</vt:lpstr>
      <vt:lpstr>SeVEDS Post VY Task Force</vt:lpstr>
      <vt:lpstr>SeVEDS Board and Committee Engagement from 2011 - 2014</vt:lpstr>
      <vt:lpstr>PowerPoint Presentation</vt:lpstr>
      <vt:lpstr>PowerPoint Presentation</vt:lpstr>
      <vt:lpstr>PowerPoint Presentation</vt:lpstr>
      <vt:lpstr>Southern Vermont Economic Development Zone</vt:lpstr>
      <vt:lpstr>Southern Vermont EDZ Development Zone - FINDINGS</vt:lpstr>
      <vt:lpstr>Southern Vermont Economic Development Zone - RECS</vt:lpstr>
      <vt:lpstr>Southern Vermont Economic Development Zone - Legislation</vt:lpstr>
      <vt:lpstr>PowerPoint Presentation</vt:lpstr>
      <vt:lpstr>Fall 2016: Common Conversations</vt:lpstr>
      <vt:lpstr>Winter 2017: The RED Group</vt:lpstr>
      <vt:lpstr>Winter 2017: The RED Group</vt:lpstr>
      <vt:lpstr>Winter 2017: The RED Group</vt:lpstr>
      <vt:lpstr>Winter 2017: The RED Group</vt:lpstr>
      <vt:lpstr>Winter 2017: The RED Group</vt:lpstr>
      <vt:lpstr>Spring 2017: the Joint Proposal</vt:lpstr>
      <vt:lpstr>Spring 2017: the Joint Proposal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lsibilia</dc:creator>
  <cp:lastModifiedBy>Jonathan Cooper</cp:lastModifiedBy>
  <cp:revision>30</cp:revision>
  <dcterms:created xsi:type="dcterms:W3CDTF">2017-05-22T18:50:08Z</dcterms:created>
  <dcterms:modified xsi:type="dcterms:W3CDTF">2017-05-24T12:56:17Z</dcterms:modified>
</cp:coreProperties>
</file>